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70700" cx="9144000"/>
  <p:notesSz cx="9144000" cy="68707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40" roundtripDataSignature="AMtx7mgPcf0+xM1fcmUxbWaqAUhcAGm9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339984-14BA-44A9-82BD-9CC423AE6A5C}">
  <a:tblStyle styleId="{2D339984-14BA-44A9-82BD-9CC423AE6A5C}"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63575"/>
            <a:ext cx="7315200" cy="3091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9: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0: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2: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5: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6: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7: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7: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8: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8: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9: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9: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0: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1: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1: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2: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3: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3: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4: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4: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5: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5: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6: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6: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7: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7: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8: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8: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9: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0: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0: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1: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1: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2: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2: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3:notes"/>
          <p:cNvSpPr txBox="1"/>
          <p:nvPr>
            <p:ph idx="1" type="body"/>
          </p:nvPr>
        </p:nvSpPr>
        <p:spPr>
          <a:xfrm>
            <a:off x="914400" y="3263575"/>
            <a:ext cx="7315200" cy="309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3:notes"/>
          <p:cNvSpPr/>
          <p:nvPr>
            <p:ph idx="2" type="sldImg"/>
          </p:nvPr>
        </p:nvSpPr>
        <p:spPr>
          <a:xfrm>
            <a:off x="1524300" y="515300"/>
            <a:ext cx="6096300" cy="2576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obj">
  <p:cSld name="OBJECT">
    <p:bg>
      <p:bgPr>
        <a:solidFill>
          <a:schemeClr val="lt1"/>
        </a:solidFill>
      </p:bgPr>
    </p:bg>
    <p:spTree>
      <p:nvGrpSpPr>
        <p:cNvPr id="18" name="Shape 18"/>
        <p:cNvGrpSpPr/>
        <p:nvPr/>
      </p:nvGrpSpPr>
      <p:grpSpPr>
        <a:xfrm>
          <a:off x="0" y="0"/>
          <a:ext cx="0" cy="0"/>
          <a:chOff x="0" y="0"/>
          <a:chExt cx="0" cy="0"/>
        </a:xfrm>
      </p:grpSpPr>
      <p:sp>
        <p:nvSpPr>
          <p:cNvPr id="19" name="Google Shape;19;p35"/>
          <p:cNvSpPr/>
          <p:nvPr/>
        </p:nvSpPr>
        <p:spPr>
          <a:xfrm>
            <a:off x="152400" y="2514612"/>
            <a:ext cx="8839200" cy="3877310"/>
          </a:xfrm>
          <a:custGeom>
            <a:rect b="b" l="l" r="r" t="t"/>
            <a:pathLst>
              <a:path extrusionOk="0" h="3877310" w="8839200">
                <a:moveTo>
                  <a:pt x="8839200" y="0"/>
                </a:moveTo>
                <a:lnTo>
                  <a:pt x="0" y="0"/>
                </a:lnTo>
                <a:lnTo>
                  <a:pt x="0" y="3877055"/>
                </a:lnTo>
                <a:lnTo>
                  <a:pt x="8839200" y="3877055"/>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 name="Google Shape;20;p35"/>
          <p:cNvSpPr/>
          <p:nvPr/>
        </p:nvSpPr>
        <p:spPr>
          <a:xfrm>
            <a:off x="152400" y="6701224"/>
            <a:ext cx="8839200" cy="4445"/>
          </a:xfrm>
          <a:custGeom>
            <a:rect b="b" l="l" r="r" t="t"/>
            <a:pathLst>
              <a:path extrusionOk="0" h="4445" w="8839200">
                <a:moveTo>
                  <a:pt x="8839200" y="0"/>
                </a:moveTo>
                <a:lnTo>
                  <a:pt x="0" y="0"/>
                </a:lnTo>
                <a:lnTo>
                  <a:pt x="0" y="4375"/>
                </a:lnTo>
                <a:lnTo>
                  <a:pt x="8839200" y="4375"/>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35"/>
          <p:cNvSpPr/>
          <p:nvPr/>
        </p:nvSpPr>
        <p:spPr>
          <a:xfrm>
            <a:off x="146304" y="6391669"/>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 name="Google Shape;22;p35"/>
          <p:cNvSpPr/>
          <p:nvPr/>
        </p:nvSpPr>
        <p:spPr>
          <a:xfrm>
            <a:off x="155448" y="2420112"/>
            <a:ext cx="8833485" cy="0"/>
          </a:xfrm>
          <a:custGeom>
            <a:rect b="b" l="l" r="r" t="t"/>
            <a:pathLst>
              <a:path extrusionOk="0" h="120000" w="8833485">
                <a:moveTo>
                  <a:pt x="0" y="0"/>
                </a:moveTo>
                <a:lnTo>
                  <a:pt x="8833104" y="0"/>
                </a:lnTo>
              </a:path>
            </a:pathLst>
          </a:custGeom>
          <a:noFill/>
          <a:ln cap="flat" cmpd="sng" w="114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 name="Google Shape;23;p35"/>
          <p:cNvSpPr/>
          <p:nvPr/>
        </p:nvSpPr>
        <p:spPr>
          <a:xfrm>
            <a:off x="152400" y="152413"/>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 name="Google Shape;24;p35"/>
          <p:cNvSpPr/>
          <p:nvPr/>
        </p:nvSpPr>
        <p:spPr>
          <a:xfrm>
            <a:off x="4267200" y="2115312"/>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494"/>
                </a:lnTo>
                <a:lnTo>
                  <a:pt x="354203" y="3937"/>
                </a:lnTo>
                <a:lnTo>
                  <a:pt x="304800" y="0"/>
                </a:lnTo>
                <a:lnTo>
                  <a:pt x="255397" y="3937"/>
                </a:lnTo>
                <a:lnTo>
                  <a:pt x="208534" y="15494"/>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203"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 name="Google Shape;25;p35"/>
          <p:cNvSpPr/>
          <p:nvPr/>
        </p:nvSpPr>
        <p:spPr>
          <a:xfrm>
            <a:off x="4336288" y="2184654"/>
            <a:ext cx="471805" cy="471170"/>
          </a:xfrm>
          <a:custGeom>
            <a:rect b="b" l="l" r="r" t="t"/>
            <a:pathLst>
              <a:path extrusionOk="0" h="471169" w="471804">
                <a:moveTo>
                  <a:pt x="437515" y="234950"/>
                </a:moveTo>
                <a:lnTo>
                  <a:pt x="436626" y="215900"/>
                </a:lnTo>
                <a:lnTo>
                  <a:pt x="428625" y="176530"/>
                </a:lnTo>
                <a:lnTo>
                  <a:pt x="420624" y="157035"/>
                </a:lnTo>
                <a:lnTo>
                  <a:pt x="420624" y="237490"/>
                </a:lnTo>
                <a:lnTo>
                  <a:pt x="419608" y="256540"/>
                </a:lnTo>
                <a:lnTo>
                  <a:pt x="405638" y="309880"/>
                </a:lnTo>
                <a:lnTo>
                  <a:pt x="377698" y="354330"/>
                </a:lnTo>
                <a:lnTo>
                  <a:pt x="338201" y="389890"/>
                </a:lnTo>
                <a:lnTo>
                  <a:pt x="289560" y="412750"/>
                </a:lnTo>
                <a:lnTo>
                  <a:pt x="253365" y="420370"/>
                </a:lnTo>
                <a:lnTo>
                  <a:pt x="215392" y="420370"/>
                </a:lnTo>
                <a:lnTo>
                  <a:pt x="131445" y="388620"/>
                </a:lnTo>
                <a:lnTo>
                  <a:pt x="92202" y="353060"/>
                </a:lnTo>
                <a:lnTo>
                  <a:pt x="64897" y="307340"/>
                </a:lnTo>
                <a:lnTo>
                  <a:pt x="51562" y="254000"/>
                </a:lnTo>
                <a:lnTo>
                  <a:pt x="50800" y="234950"/>
                </a:lnTo>
                <a:lnTo>
                  <a:pt x="51816" y="215900"/>
                </a:lnTo>
                <a:lnTo>
                  <a:pt x="65786" y="162560"/>
                </a:lnTo>
                <a:lnTo>
                  <a:pt x="93726" y="118110"/>
                </a:lnTo>
                <a:lnTo>
                  <a:pt x="133350" y="82550"/>
                </a:lnTo>
                <a:lnTo>
                  <a:pt x="181991" y="58420"/>
                </a:lnTo>
                <a:lnTo>
                  <a:pt x="236982" y="50800"/>
                </a:lnTo>
                <a:lnTo>
                  <a:pt x="256032" y="52070"/>
                </a:lnTo>
                <a:lnTo>
                  <a:pt x="324993" y="73660"/>
                </a:lnTo>
                <a:lnTo>
                  <a:pt x="367411" y="106680"/>
                </a:lnTo>
                <a:lnTo>
                  <a:pt x="399034" y="148590"/>
                </a:lnTo>
                <a:lnTo>
                  <a:pt x="417068" y="200660"/>
                </a:lnTo>
                <a:lnTo>
                  <a:pt x="420624" y="237490"/>
                </a:lnTo>
                <a:lnTo>
                  <a:pt x="420624" y="157035"/>
                </a:lnTo>
                <a:lnTo>
                  <a:pt x="391795" y="107950"/>
                </a:lnTo>
                <a:lnTo>
                  <a:pt x="364490" y="80010"/>
                </a:lnTo>
                <a:lnTo>
                  <a:pt x="332359" y="58420"/>
                </a:lnTo>
                <a:lnTo>
                  <a:pt x="296164" y="43180"/>
                </a:lnTo>
                <a:lnTo>
                  <a:pt x="256794" y="35560"/>
                </a:lnTo>
                <a:lnTo>
                  <a:pt x="236093" y="34290"/>
                </a:lnTo>
                <a:lnTo>
                  <a:pt x="195453" y="38100"/>
                </a:lnTo>
                <a:lnTo>
                  <a:pt x="157607" y="49530"/>
                </a:lnTo>
                <a:lnTo>
                  <a:pt x="123190" y="68580"/>
                </a:lnTo>
                <a:lnTo>
                  <a:pt x="93345" y="92710"/>
                </a:lnTo>
                <a:lnTo>
                  <a:pt x="68580" y="123190"/>
                </a:lnTo>
                <a:lnTo>
                  <a:pt x="49911" y="157480"/>
                </a:lnTo>
                <a:lnTo>
                  <a:pt x="38100" y="195580"/>
                </a:lnTo>
                <a:lnTo>
                  <a:pt x="33909" y="234950"/>
                </a:lnTo>
                <a:lnTo>
                  <a:pt x="34798" y="256540"/>
                </a:lnTo>
                <a:lnTo>
                  <a:pt x="42799" y="295910"/>
                </a:lnTo>
                <a:lnTo>
                  <a:pt x="58039" y="331470"/>
                </a:lnTo>
                <a:lnTo>
                  <a:pt x="79629" y="364490"/>
                </a:lnTo>
                <a:lnTo>
                  <a:pt x="107061" y="391160"/>
                </a:lnTo>
                <a:lnTo>
                  <a:pt x="139192" y="414020"/>
                </a:lnTo>
                <a:lnTo>
                  <a:pt x="175387" y="429260"/>
                </a:lnTo>
                <a:lnTo>
                  <a:pt x="214630" y="436880"/>
                </a:lnTo>
                <a:lnTo>
                  <a:pt x="235331" y="438150"/>
                </a:lnTo>
                <a:lnTo>
                  <a:pt x="255905" y="436880"/>
                </a:lnTo>
                <a:lnTo>
                  <a:pt x="295402" y="429260"/>
                </a:lnTo>
                <a:lnTo>
                  <a:pt x="363855" y="392430"/>
                </a:lnTo>
                <a:lnTo>
                  <a:pt x="391287" y="364490"/>
                </a:lnTo>
                <a:lnTo>
                  <a:pt x="413004" y="332740"/>
                </a:lnTo>
                <a:lnTo>
                  <a:pt x="428371" y="297180"/>
                </a:lnTo>
                <a:lnTo>
                  <a:pt x="436499" y="257810"/>
                </a:lnTo>
                <a:lnTo>
                  <a:pt x="437515" y="234950"/>
                </a:lnTo>
                <a:close/>
              </a:path>
              <a:path extrusionOk="0" h="471169" w="471804">
                <a:moveTo>
                  <a:pt x="471424" y="234950"/>
                </a:moveTo>
                <a:lnTo>
                  <a:pt x="470027" y="210820"/>
                </a:lnTo>
                <a:lnTo>
                  <a:pt x="460502" y="165100"/>
                </a:lnTo>
                <a:lnTo>
                  <a:pt x="454406" y="151041"/>
                </a:lnTo>
                <a:lnTo>
                  <a:pt x="454406" y="234950"/>
                </a:lnTo>
                <a:lnTo>
                  <a:pt x="454406" y="237490"/>
                </a:lnTo>
                <a:lnTo>
                  <a:pt x="450088" y="279400"/>
                </a:lnTo>
                <a:lnTo>
                  <a:pt x="437515" y="321310"/>
                </a:lnTo>
                <a:lnTo>
                  <a:pt x="417322" y="358140"/>
                </a:lnTo>
                <a:lnTo>
                  <a:pt x="390779" y="391160"/>
                </a:lnTo>
                <a:lnTo>
                  <a:pt x="358394" y="417830"/>
                </a:lnTo>
                <a:lnTo>
                  <a:pt x="321310" y="438150"/>
                </a:lnTo>
                <a:lnTo>
                  <a:pt x="280162" y="450850"/>
                </a:lnTo>
                <a:lnTo>
                  <a:pt x="236093" y="454660"/>
                </a:lnTo>
                <a:lnTo>
                  <a:pt x="213741" y="453390"/>
                </a:lnTo>
                <a:lnTo>
                  <a:pt x="171069" y="445770"/>
                </a:lnTo>
                <a:lnTo>
                  <a:pt x="131826" y="429260"/>
                </a:lnTo>
                <a:lnTo>
                  <a:pt x="96901" y="405130"/>
                </a:lnTo>
                <a:lnTo>
                  <a:pt x="67183" y="375920"/>
                </a:lnTo>
                <a:lnTo>
                  <a:pt x="43561" y="340360"/>
                </a:lnTo>
                <a:lnTo>
                  <a:pt x="26924" y="30226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80"/>
                </a:lnTo>
                <a:lnTo>
                  <a:pt x="257683" y="19050"/>
                </a:lnTo>
                <a:lnTo>
                  <a:pt x="320548" y="34290"/>
                </a:lnTo>
                <a:lnTo>
                  <a:pt x="357759" y="54610"/>
                </a:lnTo>
                <a:lnTo>
                  <a:pt x="390144" y="81280"/>
                </a:lnTo>
                <a:lnTo>
                  <a:pt x="416941" y="113030"/>
                </a:lnTo>
                <a:lnTo>
                  <a:pt x="437134" y="151130"/>
                </a:lnTo>
                <a:lnTo>
                  <a:pt x="449961" y="191770"/>
                </a:lnTo>
                <a:lnTo>
                  <a:pt x="454406" y="234950"/>
                </a:lnTo>
                <a:lnTo>
                  <a:pt x="454406" y="151041"/>
                </a:lnTo>
                <a:lnTo>
                  <a:pt x="416814" y="85090"/>
                </a:lnTo>
                <a:lnTo>
                  <a:pt x="384683" y="53340"/>
                </a:lnTo>
                <a:lnTo>
                  <a:pt x="347091" y="27940"/>
                </a:lnTo>
                <a:lnTo>
                  <a:pt x="304546" y="10160"/>
                </a:lnTo>
                <a:lnTo>
                  <a:pt x="258445" y="1270"/>
                </a:lnTo>
                <a:lnTo>
                  <a:pt x="234442" y="0"/>
                </a:lnTo>
                <a:lnTo>
                  <a:pt x="187071" y="5080"/>
                </a:lnTo>
                <a:lnTo>
                  <a:pt x="142875" y="19050"/>
                </a:lnTo>
                <a:lnTo>
                  <a:pt x="102997" y="41910"/>
                </a:lnTo>
                <a:lnTo>
                  <a:pt x="68199" y="69850"/>
                </a:lnTo>
                <a:lnTo>
                  <a:pt x="39624" y="105410"/>
                </a:lnTo>
                <a:lnTo>
                  <a:pt x="18161" y="146050"/>
                </a:lnTo>
                <a:lnTo>
                  <a:pt x="4572" y="19050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7360"/>
                </a:lnTo>
                <a:lnTo>
                  <a:pt x="32499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 name="Google Shape;26;p35"/>
          <p:cNvSpPr txBox="1"/>
          <p:nvPr>
            <p:ph type="ctrTitle"/>
          </p:nvPr>
        </p:nvSpPr>
        <p:spPr>
          <a:xfrm>
            <a:off x="1903222" y="1408227"/>
            <a:ext cx="5337555" cy="66421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5"/>
          <p:cNvSpPr txBox="1"/>
          <p:nvPr>
            <p:ph idx="1" type="subTitle"/>
          </p:nvPr>
        </p:nvSpPr>
        <p:spPr>
          <a:xfrm>
            <a:off x="1371600" y="3847592"/>
            <a:ext cx="6400800" cy="1717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5"/>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5"/>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5"/>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1" name="Shape 31"/>
        <p:cNvGrpSpPr/>
        <p:nvPr/>
      </p:nvGrpSpPr>
      <p:grpSpPr>
        <a:xfrm>
          <a:off x="0" y="0"/>
          <a:ext cx="0" cy="0"/>
          <a:chOff x="0" y="0"/>
          <a:chExt cx="0" cy="0"/>
        </a:xfrm>
      </p:grpSpPr>
      <p:sp>
        <p:nvSpPr>
          <p:cNvPr id="32" name="Google Shape;32;p36"/>
          <p:cNvSpPr txBox="1"/>
          <p:nvPr>
            <p:ph type="title"/>
          </p:nvPr>
        </p:nvSpPr>
        <p:spPr>
          <a:xfrm>
            <a:off x="436841" y="310934"/>
            <a:ext cx="8270316" cy="621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950">
                <a:solidFill>
                  <a:srgbClr val="86A24D"/>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6"/>
          <p:cNvSpPr txBox="1"/>
          <p:nvPr>
            <p:ph idx="1" type="body"/>
          </p:nvPr>
        </p:nvSpPr>
        <p:spPr>
          <a:xfrm>
            <a:off x="3148838" y="1676781"/>
            <a:ext cx="5545455" cy="1627504"/>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1500">
                <a:solidFill>
                  <a:schemeClr val="dk1"/>
                </a:solidFill>
                <a:latin typeface="Georgia"/>
                <a:ea typeface="Georgia"/>
                <a:cs typeface="Georgia"/>
                <a:sym typeface="Georgia"/>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 name="Google Shape;34;p36"/>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6"/>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7" name="Shape 37"/>
        <p:cNvGrpSpPr/>
        <p:nvPr/>
      </p:nvGrpSpPr>
      <p:grpSpPr>
        <a:xfrm>
          <a:off x="0" y="0"/>
          <a:ext cx="0" cy="0"/>
          <a:chOff x="0" y="0"/>
          <a:chExt cx="0" cy="0"/>
        </a:xfrm>
      </p:grpSpPr>
      <p:sp>
        <p:nvSpPr>
          <p:cNvPr id="38" name="Google Shape;38;p37"/>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7"/>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7"/>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41" name="Shape 41"/>
        <p:cNvGrpSpPr/>
        <p:nvPr/>
      </p:nvGrpSpPr>
      <p:grpSpPr>
        <a:xfrm>
          <a:off x="0" y="0"/>
          <a:ext cx="0" cy="0"/>
          <a:chOff x="0" y="0"/>
          <a:chExt cx="0" cy="0"/>
        </a:xfrm>
      </p:grpSpPr>
      <p:sp>
        <p:nvSpPr>
          <p:cNvPr id="42" name="Google Shape;42;p38"/>
          <p:cNvSpPr/>
          <p:nvPr/>
        </p:nvSpPr>
        <p:spPr>
          <a:xfrm>
            <a:off x="152400" y="1393482"/>
            <a:ext cx="8839200" cy="4994910"/>
          </a:xfrm>
          <a:custGeom>
            <a:rect b="b" l="l" r="r" t="t"/>
            <a:pathLst>
              <a:path extrusionOk="0" h="4994910" w="8839200">
                <a:moveTo>
                  <a:pt x="8839200" y="0"/>
                </a:moveTo>
                <a:lnTo>
                  <a:pt x="0" y="0"/>
                </a:lnTo>
                <a:lnTo>
                  <a:pt x="0" y="4994910"/>
                </a:lnTo>
                <a:lnTo>
                  <a:pt x="8839200" y="4994910"/>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 name="Google Shape;43;p38"/>
          <p:cNvSpPr/>
          <p:nvPr/>
        </p:nvSpPr>
        <p:spPr>
          <a:xfrm>
            <a:off x="152400" y="6697947"/>
            <a:ext cx="8839200" cy="8255"/>
          </a:xfrm>
          <a:custGeom>
            <a:rect b="b" l="l" r="r" t="t"/>
            <a:pathLst>
              <a:path extrusionOk="0" h="8254" w="8839200">
                <a:moveTo>
                  <a:pt x="8839200" y="0"/>
                </a:moveTo>
                <a:lnTo>
                  <a:pt x="0" y="0"/>
                </a:lnTo>
                <a:lnTo>
                  <a:pt x="0" y="7652"/>
                </a:lnTo>
                <a:lnTo>
                  <a:pt x="8839200" y="7652"/>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 name="Google Shape;44;p38"/>
          <p:cNvSpPr/>
          <p:nvPr/>
        </p:nvSpPr>
        <p:spPr>
          <a:xfrm>
            <a:off x="149352" y="6388392"/>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38"/>
          <p:cNvSpPr/>
          <p:nvPr/>
        </p:nvSpPr>
        <p:spPr>
          <a:xfrm>
            <a:off x="152400" y="155461"/>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 name="Google Shape;46;p38"/>
          <p:cNvSpPr/>
          <p:nvPr/>
        </p:nvSpPr>
        <p:spPr>
          <a:xfrm>
            <a:off x="152400" y="1276731"/>
            <a:ext cx="8833485" cy="0"/>
          </a:xfrm>
          <a:custGeom>
            <a:rect b="b" l="l" r="r" t="t"/>
            <a:pathLst>
              <a:path extrusionOk="0" h="120000" w="8833485">
                <a:moveTo>
                  <a:pt x="0" y="0"/>
                </a:moveTo>
                <a:lnTo>
                  <a:pt x="8833104" y="0"/>
                </a:lnTo>
              </a:path>
            </a:pathLst>
          </a:custGeom>
          <a:noFill/>
          <a:ln cap="flat" cmpd="sng" w="95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 name="Google Shape;47;p38"/>
          <p:cNvSpPr/>
          <p:nvPr/>
        </p:nvSpPr>
        <p:spPr>
          <a:xfrm>
            <a:off x="4267200" y="956056"/>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494"/>
                </a:lnTo>
                <a:lnTo>
                  <a:pt x="354203" y="3937"/>
                </a:lnTo>
                <a:lnTo>
                  <a:pt x="304800" y="0"/>
                </a:lnTo>
                <a:lnTo>
                  <a:pt x="255397" y="3937"/>
                </a:lnTo>
                <a:lnTo>
                  <a:pt x="208534" y="15494"/>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203"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38"/>
          <p:cNvSpPr/>
          <p:nvPr/>
        </p:nvSpPr>
        <p:spPr>
          <a:xfrm>
            <a:off x="4336288" y="1025525"/>
            <a:ext cx="471805" cy="471170"/>
          </a:xfrm>
          <a:custGeom>
            <a:rect b="b" l="l" r="r" t="t"/>
            <a:pathLst>
              <a:path extrusionOk="0" h="471169" w="471804">
                <a:moveTo>
                  <a:pt x="437515" y="234950"/>
                </a:moveTo>
                <a:lnTo>
                  <a:pt x="436626" y="215900"/>
                </a:lnTo>
                <a:lnTo>
                  <a:pt x="428625" y="176530"/>
                </a:lnTo>
                <a:lnTo>
                  <a:pt x="420624" y="157035"/>
                </a:lnTo>
                <a:lnTo>
                  <a:pt x="420624" y="237490"/>
                </a:lnTo>
                <a:lnTo>
                  <a:pt x="419608" y="256540"/>
                </a:lnTo>
                <a:lnTo>
                  <a:pt x="405638" y="308610"/>
                </a:lnTo>
                <a:lnTo>
                  <a:pt x="377698" y="354330"/>
                </a:lnTo>
                <a:lnTo>
                  <a:pt x="338201" y="389890"/>
                </a:lnTo>
                <a:lnTo>
                  <a:pt x="289433" y="412750"/>
                </a:lnTo>
                <a:lnTo>
                  <a:pt x="253365" y="420370"/>
                </a:lnTo>
                <a:lnTo>
                  <a:pt x="215392" y="420370"/>
                </a:lnTo>
                <a:lnTo>
                  <a:pt x="131318" y="388620"/>
                </a:lnTo>
                <a:lnTo>
                  <a:pt x="92202" y="353060"/>
                </a:lnTo>
                <a:lnTo>
                  <a:pt x="64897" y="307340"/>
                </a:lnTo>
                <a:lnTo>
                  <a:pt x="51562" y="254000"/>
                </a:lnTo>
                <a:lnTo>
                  <a:pt x="50800" y="234950"/>
                </a:lnTo>
                <a:lnTo>
                  <a:pt x="51816" y="215900"/>
                </a:lnTo>
                <a:lnTo>
                  <a:pt x="65786" y="162560"/>
                </a:lnTo>
                <a:lnTo>
                  <a:pt x="93726" y="116840"/>
                </a:lnTo>
                <a:lnTo>
                  <a:pt x="133350" y="82550"/>
                </a:lnTo>
                <a:lnTo>
                  <a:pt x="181864" y="58420"/>
                </a:lnTo>
                <a:lnTo>
                  <a:pt x="236982" y="50800"/>
                </a:lnTo>
                <a:lnTo>
                  <a:pt x="256032" y="52070"/>
                </a:lnTo>
                <a:lnTo>
                  <a:pt x="324993" y="73660"/>
                </a:lnTo>
                <a:lnTo>
                  <a:pt x="367411" y="106680"/>
                </a:lnTo>
                <a:lnTo>
                  <a:pt x="399034" y="148590"/>
                </a:lnTo>
                <a:lnTo>
                  <a:pt x="417068" y="199390"/>
                </a:lnTo>
                <a:lnTo>
                  <a:pt x="420624" y="237490"/>
                </a:lnTo>
                <a:lnTo>
                  <a:pt x="420624" y="157035"/>
                </a:lnTo>
                <a:lnTo>
                  <a:pt x="391795" y="107950"/>
                </a:lnTo>
                <a:lnTo>
                  <a:pt x="364490" y="80010"/>
                </a:lnTo>
                <a:lnTo>
                  <a:pt x="332359" y="58420"/>
                </a:lnTo>
                <a:lnTo>
                  <a:pt x="296164" y="43180"/>
                </a:lnTo>
                <a:lnTo>
                  <a:pt x="256794" y="35560"/>
                </a:lnTo>
                <a:lnTo>
                  <a:pt x="236093" y="34290"/>
                </a:lnTo>
                <a:lnTo>
                  <a:pt x="195453" y="38100"/>
                </a:lnTo>
                <a:lnTo>
                  <a:pt x="157607" y="49530"/>
                </a:lnTo>
                <a:lnTo>
                  <a:pt x="123190" y="68580"/>
                </a:lnTo>
                <a:lnTo>
                  <a:pt x="93218" y="92710"/>
                </a:lnTo>
                <a:lnTo>
                  <a:pt x="68580" y="123190"/>
                </a:lnTo>
                <a:lnTo>
                  <a:pt x="49911" y="157480"/>
                </a:lnTo>
                <a:lnTo>
                  <a:pt x="38100" y="194310"/>
                </a:lnTo>
                <a:lnTo>
                  <a:pt x="33909" y="234950"/>
                </a:lnTo>
                <a:lnTo>
                  <a:pt x="34798" y="256540"/>
                </a:lnTo>
                <a:lnTo>
                  <a:pt x="42799" y="295910"/>
                </a:lnTo>
                <a:lnTo>
                  <a:pt x="58039" y="331470"/>
                </a:lnTo>
                <a:lnTo>
                  <a:pt x="79629" y="364490"/>
                </a:lnTo>
                <a:lnTo>
                  <a:pt x="107061" y="391160"/>
                </a:lnTo>
                <a:lnTo>
                  <a:pt x="139192" y="412750"/>
                </a:lnTo>
                <a:lnTo>
                  <a:pt x="175387" y="429260"/>
                </a:lnTo>
                <a:lnTo>
                  <a:pt x="214630" y="436880"/>
                </a:lnTo>
                <a:lnTo>
                  <a:pt x="235331" y="438150"/>
                </a:lnTo>
                <a:lnTo>
                  <a:pt x="255905" y="436880"/>
                </a:lnTo>
                <a:lnTo>
                  <a:pt x="295402" y="429260"/>
                </a:lnTo>
                <a:lnTo>
                  <a:pt x="363855" y="392430"/>
                </a:lnTo>
                <a:lnTo>
                  <a:pt x="391287" y="364490"/>
                </a:lnTo>
                <a:lnTo>
                  <a:pt x="413004" y="332740"/>
                </a:lnTo>
                <a:lnTo>
                  <a:pt x="428371" y="295910"/>
                </a:lnTo>
                <a:lnTo>
                  <a:pt x="436499" y="256540"/>
                </a:lnTo>
                <a:lnTo>
                  <a:pt x="437515" y="234950"/>
                </a:lnTo>
                <a:close/>
              </a:path>
              <a:path extrusionOk="0" h="471169" w="471804">
                <a:moveTo>
                  <a:pt x="471424" y="234950"/>
                </a:moveTo>
                <a:lnTo>
                  <a:pt x="470027" y="210820"/>
                </a:lnTo>
                <a:lnTo>
                  <a:pt x="460502" y="165100"/>
                </a:lnTo>
                <a:lnTo>
                  <a:pt x="454406" y="150609"/>
                </a:lnTo>
                <a:lnTo>
                  <a:pt x="454406" y="237490"/>
                </a:lnTo>
                <a:lnTo>
                  <a:pt x="450088" y="279400"/>
                </a:lnTo>
                <a:lnTo>
                  <a:pt x="437515" y="321310"/>
                </a:lnTo>
                <a:lnTo>
                  <a:pt x="417322" y="358140"/>
                </a:lnTo>
                <a:lnTo>
                  <a:pt x="390779" y="389890"/>
                </a:lnTo>
                <a:lnTo>
                  <a:pt x="358394" y="416560"/>
                </a:lnTo>
                <a:lnTo>
                  <a:pt x="321310" y="436880"/>
                </a:lnTo>
                <a:lnTo>
                  <a:pt x="280162" y="450850"/>
                </a:lnTo>
                <a:lnTo>
                  <a:pt x="236093" y="454660"/>
                </a:lnTo>
                <a:lnTo>
                  <a:pt x="213741" y="453390"/>
                </a:lnTo>
                <a:lnTo>
                  <a:pt x="171069" y="444500"/>
                </a:lnTo>
                <a:lnTo>
                  <a:pt x="131826" y="427990"/>
                </a:lnTo>
                <a:lnTo>
                  <a:pt x="96901" y="405130"/>
                </a:lnTo>
                <a:lnTo>
                  <a:pt x="67183" y="375920"/>
                </a:lnTo>
                <a:lnTo>
                  <a:pt x="43561" y="340360"/>
                </a:lnTo>
                <a:lnTo>
                  <a:pt x="26924" y="30099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80"/>
                </a:lnTo>
                <a:lnTo>
                  <a:pt x="257683" y="17780"/>
                </a:lnTo>
                <a:lnTo>
                  <a:pt x="300355" y="26670"/>
                </a:lnTo>
                <a:lnTo>
                  <a:pt x="339725" y="43180"/>
                </a:lnTo>
                <a:lnTo>
                  <a:pt x="374650" y="67310"/>
                </a:lnTo>
                <a:lnTo>
                  <a:pt x="404241" y="96520"/>
                </a:lnTo>
                <a:lnTo>
                  <a:pt x="427863" y="130810"/>
                </a:lnTo>
                <a:lnTo>
                  <a:pt x="444500" y="170180"/>
                </a:lnTo>
                <a:lnTo>
                  <a:pt x="453390" y="213360"/>
                </a:lnTo>
                <a:lnTo>
                  <a:pt x="454406" y="237490"/>
                </a:lnTo>
                <a:lnTo>
                  <a:pt x="454406" y="150609"/>
                </a:lnTo>
                <a:lnTo>
                  <a:pt x="416814" y="85090"/>
                </a:lnTo>
                <a:lnTo>
                  <a:pt x="384683" y="53340"/>
                </a:lnTo>
                <a:lnTo>
                  <a:pt x="347091" y="27940"/>
                </a:lnTo>
                <a:lnTo>
                  <a:pt x="304546" y="10160"/>
                </a:lnTo>
                <a:lnTo>
                  <a:pt x="258445" y="1270"/>
                </a:lnTo>
                <a:lnTo>
                  <a:pt x="234442" y="0"/>
                </a:lnTo>
                <a:lnTo>
                  <a:pt x="187071" y="5080"/>
                </a:lnTo>
                <a:lnTo>
                  <a:pt x="142875" y="19050"/>
                </a:lnTo>
                <a:lnTo>
                  <a:pt x="102997" y="40640"/>
                </a:lnTo>
                <a:lnTo>
                  <a:pt x="68326" y="69850"/>
                </a:lnTo>
                <a:lnTo>
                  <a:pt x="39624" y="105410"/>
                </a:lnTo>
                <a:lnTo>
                  <a:pt x="18161" y="144780"/>
                </a:lnTo>
                <a:lnTo>
                  <a:pt x="4572" y="18923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6090"/>
                </a:lnTo>
                <a:lnTo>
                  <a:pt x="32245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38"/>
          <p:cNvSpPr/>
          <p:nvPr/>
        </p:nvSpPr>
        <p:spPr>
          <a:xfrm>
            <a:off x="4563109" y="1575689"/>
            <a:ext cx="8890" cy="4819650"/>
          </a:xfrm>
          <a:custGeom>
            <a:rect b="b" l="l" r="r" t="t"/>
            <a:pathLst>
              <a:path extrusionOk="0" h="4819650" w="8889">
                <a:moveTo>
                  <a:pt x="0" y="4819523"/>
                </a:moveTo>
                <a:lnTo>
                  <a:pt x="8889" y="0"/>
                </a:lnTo>
              </a:path>
            </a:pathLst>
          </a:custGeom>
          <a:noFill/>
          <a:ln cap="flat" cmpd="sng" w="9525">
            <a:solidFill>
              <a:srgbClr val="1F477B"/>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 name="Google Shape;50;p38"/>
          <p:cNvSpPr txBox="1"/>
          <p:nvPr>
            <p:ph type="title"/>
          </p:nvPr>
        </p:nvSpPr>
        <p:spPr>
          <a:xfrm>
            <a:off x="436841" y="310934"/>
            <a:ext cx="8270316" cy="621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950">
                <a:solidFill>
                  <a:srgbClr val="86A24D"/>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8"/>
          <p:cNvSpPr txBox="1"/>
          <p:nvPr>
            <p:ph idx="1" type="body"/>
          </p:nvPr>
        </p:nvSpPr>
        <p:spPr>
          <a:xfrm>
            <a:off x="457200" y="1580261"/>
            <a:ext cx="3977640" cy="453466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2" name="Google Shape;52;p38"/>
          <p:cNvSpPr txBox="1"/>
          <p:nvPr>
            <p:ph idx="2" type="body"/>
          </p:nvPr>
        </p:nvSpPr>
        <p:spPr>
          <a:xfrm>
            <a:off x="4709160" y="1580261"/>
            <a:ext cx="3977640" cy="453466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3" name="Google Shape;53;p38"/>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8"/>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8"/>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56" name="Shape 56"/>
        <p:cNvGrpSpPr/>
        <p:nvPr/>
      </p:nvGrpSpPr>
      <p:grpSpPr>
        <a:xfrm>
          <a:off x="0" y="0"/>
          <a:ext cx="0" cy="0"/>
          <a:chOff x="0" y="0"/>
          <a:chExt cx="0" cy="0"/>
        </a:xfrm>
      </p:grpSpPr>
      <p:sp>
        <p:nvSpPr>
          <p:cNvPr id="57" name="Google Shape;57;p39"/>
          <p:cNvSpPr txBox="1"/>
          <p:nvPr>
            <p:ph type="title"/>
          </p:nvPr>
        </p:nvSpPr>
        <p:spPr>
          <a:xfrm>
            <a:off x="436841" y="310934"/>
            <a:ext cx="8270316" cy="6210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950">
                <a:solidFill>
                  <a:srgbClr val="86A24D"/>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39"/>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9"/>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9"/>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algn="r">
              <a:spcBef>
                <a:spcPts val="0"/>
              </a:spcBef>
              <a:buNone/>
              <a:defRPr sz="1800">
                <a:solidFill>
                  <a:srgbClr val="888888"/>
                </a:solidFill>
                <a:latin typeface="Calibri"/>
                <a:ea typeface="Calibri"/>
                <a:cs typeface="Calibri"/>
                <a:sym typeface="Calibri"/>
              </a:defRPr>
            </a:lvl1pPr>
            <a:lvl2pPr indent="0" lvl="1" marL="0" algn="r">
              <a:spcBef>
                <a:spcPts val="0"/>
              </a:spcBef>
              <a:buNone/>
              <a:defRPr sz="1800">
                <a:solidFill>
                  <a:srgbClr val="888888"/>
                </a:solidFill>
                <a:latin typeface="Calibri"/>
                <a:ea typeface="Calibri"/>
                <a:cs typeface="Calibri"/>
                <a:sym typeface="Calibri"/>
              </a:defRPr>
            </a:lvl2pPr>
            <a:lvl3pPr indent="0" lvl="2" marL="0" algn="r">
              <a:spcBef>
                <a:spcPts val="0"/>
              </a:spcBef>
              <a:buNone/>
              <a:defRPr sz="1800">
                <a:solidFill>
                  <a:srgbClr val="888888"/>
                </a:solidFill>
                <a:latin typeface="Calibri"/>
                <a:ea typeface="Calibri"/>
                <a:cs typeface="Calibri"/>
                <a:sym typeface="Calibri"/>
              </a:defRPr>
            </a:lvl3pPr>
            <a:lvl4pPr indent="0" lvl="3" marL="0" algn="r">
              <a:spcBef>
                <a:spcPts val="0"/>
              </a:spcBef>
              <a:buNone/>
              <a:defRPr sz="1800">
                <a:solidFill>
                  <a:srgbClr val="888888"/>
                </a:solidFill>
                <a:latin typeface="Calibri"/>
                <a:ea typeface="Calibri"/>
                <a:cs typeface="Calibri"/>
                <a:sym typeface="Calibri"/>
              </a:defRPr>
            </a:lvl4pPr>
            <a:lvl5pPr indent="0" lvl="4" marL="0" algn="r">
              <a:spcBef>
                <a:spcPts val="0"/>
              </a:spcBef>
              <a:buNone/>
              <a:defRPr sz="1800">
                <a:solidFill>
                  <a:srgbClr val="888888"/>
                </a:solidFill>
                <a:latin typeface="Calibri"/>
                <a:ea typeface="Calibri"/>
                <a:cs typeface="Calibri"/>
                <a:sym typeface="Calibri"/>
              </a:defRPr>
            </a:lvl5pPr>
            <a:lvl6pPr indent="0" lvl="5" marL="0" algn="r">
              <a:spcBef>
                <a:spcPts val="0"/>
              </a:spcBef>
              <a:buNone/>
              <a:defRPr sz="1800">
                <a:solidFill>
                  <a:srgbClr val="888888"/>
                </a:solidFill>
                <a:latin typeface="Calibri"/>
                <a:ea typeface="Calibri"/>
                <a:cs typeface="Calibri"/>
                <a:sym typeface="Calibri"/>
              </a:defRPr>
            </a:lvl6pPr>
            <a:lvl7pPr indent="0" lvl="6" marL="0" algn="r">
              <a:spcBef>
                <a:spcPts val="0"/>
              </a:spcBef>
              <a:buNone/>
              <a:defRPr sz="1800">
                <a:solidFill>
                  <a:srgbClr val="888888"/>
                </a:solidFill>
                <a:latin typeface="Calibri"/>
                <a:ea typeface="Calibri"/>
                <a:cs typeface="Calibri"/>
                <a:sym typeface="Calibri"/>
              </a:defRPr>
            </a:lvl7pPr>
            <a:lvl8pPr indent="0" lvl="7" marL="0" algn="r">
              <a:spcBef>
                <a:spcPts val="0"/>
              </a:spcBef>
              <a:buNone/>
              <a:defRPr sz="1800">
                <a:solidFill>
                  <a:srgbClr val="888888"/>
                </a:solidFill>
                <a:latin typeface="Calibri"/>
                <a:ea typeface="Calibri"/>
                <a:cs typeface="Calibri"/>
                <a:sym typeface="Calibri"/>
              </a:defRPr>
            </a:lvl8pPr>
            <a:lvl9pPr indent="0" lvl="8" mar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4"/>
          <p:cNvSpPr/>
          <p:nvPr/>
        </p:nvSpPr>
        <p:spPr>
          <a:xfrm>
            <a:off x="152400" y="152400"/>
            <a:ext cx="8833485" cy="304800"/>
          </a:xfrm>
          <a:custGeom>
            <a:rect b="b" l="l" r="r" t="t"/>
            <a:pathLst>
              <a:path extrusionOk="0" h="304800" w="8833485">
                <a:moveTo>
                  <a:pt x="8833104" y="0"/>
                </a:moveTo>
                <a:lnTo>
                  <a:pt x="0" y="0"/>
                </a:lnTo>
                <a:lnTo>
                  <a:pt x="0" y="304800"/>
                </a:lnTo>
                <a:lnTo>
                  <a:pt x="8833104" y="304800"/>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 name="Google Shape;7;p34"/>
          <p:cNvSpPr/>
          <p:nvPr/>
        </p:nvSpPr>
        <p:spPr>
          <a:xfrm>
            <a:off x="152400" y="609638"/>
            <a:ext cx="2743200" cy="5779135"/>
          </a:xfrm>
          <a:custGeom>
            <a:rect b="b" l="l" r="r" t="t"/>
            <a:pathLst>
              <a:path extrusionOk="0" h="5779135" w="2743200">
                <a:moveTo>
                  <a:pt x="2743200" y="0"/>
                </a:moveTo>
                <a:lnTo>
                  <a:pt x="0" y="0"/>
                </a:lnTo>
                <a:lnTo>
                  <a:pt x="0" y="5778754"/>
                </a:lnTo>
                <a:lnTo>
                  <a:pt x="2743200" y="5778754"/>
                </a:lnTo>
                <a:lnTo>
                  <a:pt x="2743200"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 name="Google Shape;8;p34"/>
          <p:cNvSpPr/>
          <p:nvPr/>
        </p:nvSpPr>
        <p:spPr>
          <a:xfrm>
            <a:off x="152400" y="152413"/>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 name="Google Shape;9;p34"/>
          <p:cNvSpPr/>
          <p:nvPr/>
        </p:nvSpPr>
        <p:spPr>
          <a:xfrm>
            <a:off x="152400" y="533400"/>
            <a:ext cx="8833485" cy="0"/>
          </a:xfrm>
          <a:custGeom>
            <a:rect b="b" l="l" r="r" t="t"/>
            <a:pathLst>
              <a:path extrusionOk="0" h="120000" w="8833485">
                <a:moveTo>
                  <a:pt x="0" y="0"/>
                </a:moveTo>
                <a:lnTo>
                  <a:pt x="8833104" y="0"/>
                </a:lnTo>
              </a:path>
            </a:pathLst>
          </a:custGeom>
          <a:noFill/>
          <a:ln cap="flat" cmpd="sng" w="114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 name="Google Shape;10;p34"/>
          <p:cNvSpPr/>
          <p:nvPr/>
        </p:nvSpPr>
        <p:spPr>
          <a:xfrm>
            <a:off x="1295400" y="228600"/>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506"/>
                </a:lnTo>
                <a:lnTo>
                  <a:pt x="354190" y="3937"/>
                </a:lnTo>
                <a:lnTo>
                  <a:pt x="304800" y="0"/>
                </a:lnTo>
                <a:lnTo>
                  <a:pt x="255397" y="3937"/>
                </a:lnTo>
                <a:lnTo>
                  <a:pt x="208534" y="15506"/>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190"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 name="Google Shape;11;p34"/>
          <p:cNvSpPr/>
          <p:nvPr/>
        </p:nvSpPr>
        <p:spPr>
          <a:xfrm>
            <a:off x="1364488" y="297942"/>
            <a:ext cx="471805" cy="471170"/>
          </a:xfrm>
          <a:custGeom>
            <a:rect b="b" l="l" r="r" t="t"/>
            <a:pathLst>
              <a:path extrusionOk="0" h="471170" w="471805">
                <a:moveTo>
                  <a:pt x="437515" y="234950"/>
                </a:moveTo>
                <a:lnTo>
                  <a:pt x="436626" y="215900"/>
                </a:lnTo>
                <a:lnTo>
                  <a:pt x="428625" y="176530"/>
                </a:lnTo>
                <a:lnTo>
                  <a:pt x="420624" y="157035"/>
                </a:lnTo>
                <a:lnTo>
                  <a:pt x="420624" y="237490"/>
                </a:lnTo>
                <a:lnTo>
                  <a:pt x="419608" y="256540"/>
                </a:lnTo>
                <a:lnTo>
                  <a:pt x="405638" y="309880"/>
                </a:lnTo>
                <a:lnTo>
                  <a:pt x="377698" y="354330"/>
                </a:lnTo>
                <a:lnTo>
                  <a:pt x="338201" y="389890"/>
                </a:lnTo>
                <a:lnTo>
                  <a:pt x="289560" y="412750"/>
                </a:lnTo>
                <a:lnTo>
                  <a:pt x="253365" y="420370"/>
                </a:lnTo>
                <a:lnTo>
                  <a:pt x="215392" y="420370"/>
                </a:lnTo>
                <a:lnTo>
                  <a:pt x="131445" y="388620"/>
                </a:lnTo>
                <a:lnTo>
                  <a:pt x="92202" y="353060"/>
                </a:lnTo>
                <a:lnTo>
                  <a:pt x="64897" y="307340"/>
                </a:lnTo>
                <a:lnTo>
                  <a:pt x="51562" y="254000"/>
                </a:lnTo>
                <a:lnTo>
                  <a:pt x="50800" y="234950"/>
                </a:lnTo>
                <a:lnTo>
                  <a:pt x="51816" y="215900"/>
                </a:lnTo>
                <a:lnTo>
                  <a:pt x="65786" y="162560"/>
                </a:lnTo>
                <a:lnTo>
                  <a:pt x="93726" y="118110"/>
                </a:lnTo>
                <a:lnTo>
                  <a:pt x="133350" y="82550"/>
                </a:lnTo>
                <a:lnTo>
                  <a:pt x="181991" y="58420"/>
                </a:lnTo>
                <a:lnTo>
                  <a:pt x="236982" y="50800"/>
                </a:lnTo>
                <a:lnTo>
                  <a:pt x="256032" y="52070"/>
                </a:lnTo>
                <a:lnTo>
                  <a:pt x="340233" y="83820"/>
                </a:lnTo>
                <a:lnTo>
                  <a:pt x="379222" y="119380"/>
                </a:lnTo>
                <a:lnTo>
                  <a:pt x="406654" y="165100"/>
                </a:lnTo>
                <a:lnTo>
                  <a:pt x="419862" y="218440"/>
                </a:lnTo>
                <a:lnTo>
                  <a:pt x="420624" y="237490"/>
                </a:lnTo>
                <a:lnTo>
                  <a:pt x="420624" y="157035"/>
                </a:lnTo>
                <a:lnTo>
                  <a:pt x="391795" y="107950"/>
                </a:lnTo>
                <a:lnTo>
                  <a:pt x="364490" y="80010"/>
                </a:lnTo>
                <a:lnTo>
                  <a:pt x="332359" y="58420"/>
                </a:lnTo>
                <a:lnTo>
                  <a:pt x="296151" y="43192"/>
                </a:lnTo>
                <a:lnTo>
                  <a:pt x="256794" y="35560"/>
                </a:lnTo>
                <a:lnTo>
                  <a:pt x="236093" y="34290"/>
                </a:lnTo>
                <a:lnTo>
                  <a:pt x="195453" y="38100"/>
                </a:lnTo>
                <a:lnTo>
                  <a:pt x="157607" y="49542"/>
                </a:lnTo>
                <a:lnTo>
                  <a:pt x="123190" y="68580"/>
                </a:lnTo>
                <a:lnTo>
                  <a:pt x="93345" y="92710"/>
                </a:lnTo>
                <a:lnTo>
                  <a:pt x="68580" y="123190"/>
                </a:lnTo>
                <a:lnTo>
                  <a:pt x="49911" y="157480"/>
                </a:lnTo>
                <a:lnTo>
                  <a:pt x="38100" y="195580"/>
                </a:lnTo>
                <a:lnTo>
                  <a:pt x="33909" y="234950"/>
                </a:lnTo>
                <a:lnTo>
                  <a:pt x="34798" y="256540"/>
                </a:lnTo>
                <a:lnTo>
                  <a:pt x="42799" y="295910"/>
                </a:lnTo>
                <a:lnTo>
                  <a:pt x="58039" y="331470"/>
                </a:lnTo>
                <a:lnTo>
                  <a:pt x="79629" y="364490"/>
                </a:lnTo>
                <a:lnTo>
                  <a:pt x="107061" y="391160"/>
                </a:lnTo>
                <a:lnTo>
                  <a:pt x="139192" y="414020"/>
                </a:lnTo>
                <a:lnTo>
                  <a:pt x="175387" y="429260"/>
                </a:lnTo>
                <a:lnTo>
                  <a:pt x="214630" y="436880"/>
                </a:lnTo>
                <a:lnTo>
                  <a:pt x="235331" y="438150"/>
                </a:lnTo>
                <a:lnTo>
                  <a:pt x="255905" y="436880"/>
                </a:lnTo>
                <a:lnTo>
                  <a:pt x="295389" y="429260"/>
                </a:lnTo>
                <a:lnTo>
                  <a:pt x="363855" y="392430"/>
                </a:lnTo>
                <a:lnTo>
                  <a:pt x="391287" y="364490"/>
                </a:lnTo>
                <a:lnTo>
                  <a:pt x="413004" y="332740"/>
                </a:lnTo>
                <a:lnTo>
                  <a:pt x="428371" y="297180"/>
                </a:lnTo>
                <a:lnTo>
                  <a:pt x="436499" y="257810"/>
                </a:lnTo>
                <a:lnTo>
                  <a:pt x="437515" y="234950"/>
                </a:lnTo>
                <a:close/>
              </a:path>
              <a:path extrusionOk="0" h="471170" w="471805">
                <a:moveTo>
                  <a:pt x="471424" y="234950"/>
                </a:moveTo>
                <a:lnTo>
                  <a:pt x="470027" y="210820"/>
                </a:lnTo>
                <a:lnTo>
                  <a:pt x="460502" y="165100"/>
                </a:lnTo>
                <a:lnTo>
                  <a:pt x="454406" y="151041"/>
                </a:lnTo>
                <a:lnTo>
                  <a:pt x="454406" y="237490"/>
                </a:lnTo>
                <a:lnTo>
                  <a:pt x="450088" y="279400"/>
                </a:lnTo>
                <a:lnTo>
                  <a:pt x="437515" y="321310"/>
                </a:lnTo>
                <a:lnTo>
                  <a:pt x="417322" y="358140"/>
                </a:lnTo>
                <a:lnTo>
                  <a:pt x="390779" y="391160"/>
                </a:lnTo>
                <a:lnTo>
                  <a:pt x="358394" y="417830"/>
                </a:lnTo>
                <a:lnTo>
                  <a:pt x="321310" y="438150"/>
                </a:lnTo>
                <a:lnTo>
                  <a:pt x="280162" y="450850"/>
                </a:lnTo>
                <a:lnTo>
                  <a:pt x="236093" y="454660"/>
                </a:lnTo>
                <a:lnTo>
                  <a:pt x="213741" y="453390"/>
                </a:lnTo>
                <a:lnTo>
                  <a:pt x="171069" y="445770"/>
                </a:lnTo>
                <a:lnTo>
                  <a:pt x="131826" y="429260"/>
                </a:lnTo>
                <a:lnTo>
                  <a:pt x="96901" y="405130"/>
                </a:lnTo>
                <a:lnTo>
                  <a:pt x="67183" y="375920"/>
                </a:lnTo>
                <a:lnTo>
                  <a:pt x="43561" y="340360"/>
                </a:lnTo>
                <a:lnTo>
                  <a:pt x="26924" y="30226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92"/>
                </a:lnTo>
                <a:lnTo>
                  <a:pt x="257683" y="17792"/>
                </a:lnTo>
                <a:lnTo>
                  <a:pt x="300355" y="26670"/>
                </a:lnTo>
                <a:lnTo>
                  <a:pt x="339725" y="43192"/>
                </a:lnTo>
                <a:lnTo>
                  <a:pt x="374650" y="67310"/>
                </a:lnTo>
                <a:lnTo>
                  <a:pt x="404241" y="96520"/>
                </a:lnTo>
                <a:lnTo>
                  <a:pt x="427863" y="132080"/>
                </a:lnTo>
                <a:lnTo>
                  <a:pt x="444500" y="170180"/>
                </a:lnTo>
                <a:lnTo>
                  <a:pt x="453390" y="213360"/>
                </a:lnTo>
                <a:lnTo>
                  <a:pt x="454406" y="237490"/>
                </a:lnTo>
                <a:lnTo>
                  <a:pt x="454406" y="151041"/>
                </a:lnTo>
                <a:lnTo>
                  <a:pt x="416814" y="85090"/>
                </a:lnTo>
                <a:lnTo>
                  <a:pt x="384683" y="53340"/>
                </a:lnTo>
                <a:lnTo>
                  <a:pt x="347091" y="27940"/>
                </a:lnTo>
                <a:lnTo>
                  <a:pt x="304546" y="10160"/>
                </a:lnTo>
                <a:lnTo>
                  <a:pt x="258445" y="1270"/>
                </a:lnTo>
                <a:lnTo>
                  <a:pt x="234442" y="0"/>
                </a:lnTo>
                <a:lnTo>
                  <a:pt x="187071" y="5092"/>
                </a:lnTo>
                <a:lnTo>
                  <a:pt x="142875" y="19050"/>
                </a:lnTo>
                <a:lnTo>
                  <a:pt x="102997" y="41910"/>
                </a:lnTo>
                <a:lnTo>
                  <a:pt x="68199" y="69850"/>
                </a:lnTo>
                <a:lnTo>
                  <a:pt x="39624" y="105410"/>
                </a:lnTo>
                <a:lnTo>
                  <a:pt x="18161" y="146050"/>
                </a:lnTo>
                <a:lnTo>
                  <a:pt x="4572" y="19050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7360"/>
                </a:lnTo>
                <a:lnTo>
                  <a:pt x="32499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 name="Google Shape;12;p34"/>
          <p:cNvSpPr/>
          <p:nvPr/>
        </p:nvSpPr>
        <p:spPr>
          <a:xfrm>
            <a:off x="149352" y="6388392"/>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 name="Google Shape;13;p34"/>
          <p:cNvSpPr txBox="1"/>
          <p:nvPr>
            <p:ph type="title"/>
          </p:nvPr>
        </p:nvSpPr>
        <p:spPr>
          <a:xfrm>
            <a:off x="436841" y="310934"/>
            <a:ext cx="8270316" cy="62103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950" u="none" cap="none" strike="noStrike">
                <a:solidFill>
                  <a:srgbClr val="86A24D"/>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34"/>
          <p:cNvSpPr txBox="1"/>
          <p:nvPr>
            <p:ph idx="1" type="body"/>
          </p:nvPr>
        </p:nvSpPr>
        <p:spPr>
          <a:xfrm>
            <a:off x="3148838" y="1676781"/>
            <a:ext cx="5545455" cy="1627504"/>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500" u="none" cap="none" strike="noStrike">
                <a:solidFill>
                  <a:schemeClr val="dk1"/>
                </a:solidFill>
                <a:latin typeface="Georgia"/>
                <a:ea typeface="Georgia"/>
                <a:cs typeface="Georgia"/>
                <a:sym typeface="Georgia"/>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5" name="Google Shape;15;p34"/>
          <p:cNvSpPr txBox="1"/>
          <p:nvPr>
            <p:ph idx="11" type="ftr"/>
          </p:nvPr>
        </p:nvSpPr>
        <p:spPr>
          <a:xfrm>
            <a:off x="3108960" y="6389751"/>
            <a:ext cx="2926080" cy="343535"/>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34"/>
          <p:cNvSpPr txBox="1"/>
          <p:nvPr>
            <p:ph idx="10" type="dt"/>
          </p:nvPr>
        </p:nvSpPr>
        <p:spPr>
          <a:xfrm>
            <a:off x="457200" y="6389751"/>
            <a:ext cx="2103120" cy="34353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34"/>
          <p:cNvSpPr txBox="1"/>
          <p:nvPr>
            <p:ph idx="12" type="sldNum"/>
          </p:nvPr>
        </p:nvSpPr>
        <p:spPr>
          <a:xfrm>
            <a:off x="6583680" y="6389751"/>
            <a:ext cx="2103120" cy="343535"/>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sz="1800" u="none">
                <a:solidFill>
                  <a:srgbClr val="888888"/>
                </a:solidFill>
                <a:latin typeface="Calibri"/>
                <a:ea typeface="Calibri"/>
                <a:cs typeface="Calibri"/>
                <a:sym typeface="Calibri"/>
              </a:defRPr>
            </a:lvl1pPr>
            <a:lvl2pPr indent="0" lvl="1" marL="0" marR="0" rtl="0" algn="r">
              <a:spcBef>
                <a:spcPts val="0"/>
              </a:spcBef>
              <a:buNone/>
              <a:defRPr b="0" sz="1800" u="none">
                <a:solidFill>
                  <a:srgbClr val="888888"/>
                </a:solidFill>
                <a:latin typeface="Calibri"/>
                <a:ea typeface="Calibri"/>
                <a:cs typeface="Calibri"/>
                <a:sym typeface="Calibri"/>
              </a:defRPr>
            </a:lvl2pPr>
            <a:lvl3pPr indent="0" lvl="2" marL="0" marR="0" rtl="0" algn="r">
              <a:spcBef>
                <a:spcPts val="0"/>
              </a:spcBef>
              <a:buNone/>
              <a:defRPr b="0" sz="1800" u="none">
                <a:solidFill>
                  <a:srgbClr val="888888"/>
                </a:solidFill>
                <a:latin typeface="Calibri"/>
                <a:ea typeface="Calibri"/>
                <a:cs typeface="Calibri"/>
                <a:sym typeface="Calibri"/>
              </a:defRPr>
            </a:lvl3pPr>
            <a:lvl4pPr indent="0" lvl="3" marL="0" marR="0" rtl="0" algn="r">
              <a:spcBef>
                <a:spcPts val="0"/>
              </a:spcBef>
              <a:buNone/>
              <a:defRPr b="0" sz="1800" u="none">
                <a:solidFill>
                  <a:srgbClr val="888888"/>
                </a:solidFill>
                <a:latin typeface="Calibri"/>
                <a:ea typeface="Calibri"/>
                <a:cs typeface="Calibri"/>
                <a:sym typeface="Calibri"/>
              </a:defRPr>
            </a:lvl4pPr>
            <a:lvl5pPr indent="0" lvl="4" marL="0" marR="0" rtl="0" algn="r">
              <a:spcBef>
                <a:spcPts val="0"/>
              </a:spcBef>
              <a:buNone/>
              <a:defRPr b="0" sz="1800" u="none">
                <a:solidFill>
                  <a:srgbClr val="888888"/>
                </a:solidFill>
                <a:latin typeface="Calibri"/>
                <a:ea typeface="Calibri"/>
                <a:cs typeface="Calibri"/>
                <a:sym typeface="Calibri"/>
              </a:defRPr>
            </a:lvl5pPr>
            <a:lvl6pPr indent="0" lvl="5" marL="0" marR="0" rtl="0" algn="r">
              <a:spcBef>
                <a:spcPts val="0"/>
              </a:spcBef>
              <a:buNone/>
              <a:defRPr b="0" sz="1800" u="none">
                <a:solidFill>
                  <a:srgbClr val="888888"/>
                </a:solidFill>
                <a:latin typeface="Calibri"/>
                <a:ea typeface="Calibri"/>
                <a:cs typeface="Calibri"/>
                <a:sym typeface="Calibri"/>
              </a:defRPr>
            </a:lvl6pPr>
            <a:lvl7pPr indent="0" lvl="6" marL="0" marR="0" rtl="0" algn="r">
              <a:spcBef>
                <a:spcPts val="0"/>
              </a:spcBef>
              <a:buNone/>
              <a:defRPr b="0" sz="1800" u="none">
                <a:solidFill>
                  <a:srgbClr val="888888"/>
                </a:solidFill>
                <a:latin typeface="Calibri"/>
                <a:ea typeface="Calibri"/>
                <a:cs typeface="Calibri"/>
                <a:sym typeface="Calibri"/>
              </a:defRPr>
            </a:lvl7pPr>
            <a:lvl8pPr indent="0" lvl="7" marL="0" marR="0" rtl="0" algn="r">
              <a:spcBef>
                <a:spcPts val="0"/>
              </a:spcBef>
              <a:buNone/>
              <a:defRPr b="0" sz="1800" u="none">
                <a:solidFill>
                  <a:srgbClr val="888888"/>
                </a:solidFill>
                <a:latin typeface="Calibri"/>
                <a:ea typeface="Calibri"/>
                <a:cs typeface="Calibri"/>
                <a:sym typeface="Calibri"/>
              </a:defRPr>
            </a:lvl8pPr>
            <a:lvl9pPr indent="0" lvl="8" marL="0" marR="0" rtl="0" algn="r">
              <a:spcBef>
                <a:spcPts val="0"/>
              </a:spcBef>
              <a:buNone/>
              <a:defRPr b="0" sz="1800" u="non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mailto:denuncia@setimonotas.com.b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setimonotas.com.br/" TargetMode="External"/><Relationship Id="rId4" Type="http://schemas.openxmlformats.org/officeDocument/2006/relationships/hyperlink" Target="mailto:denuncia@setimonotas.com.b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nvSpPr>
        <p:spPr>
          <a:xfrm>
            <a:off x="2657220" y="2846400"/>
            <a:ext cx="3695065" cy="26924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600">
                <a:solidFill>
                  <a:srgbClr val="575757"/>
                </a:solidFill>
                <a:latin typeface="Georgia"/>
                <a:ea typeface="Georgia"/>
                <a:cs typeface="Georgia"/>
                <a:sym typeface="Georgia"/>
              </a:rPr>
              <a:t>C A R T Ó R I O F E R N A N D O D I A S</a:t>
            </a:r>
            <a:endParaRPr sz="1600">
              <a:solidFill>
                <a:schemeClr val="dk1"/>
              </a:solidFill>
              <a:latin typeface="Georgia"/>
              <a:ea typeface="Georgia"/>
              <a:cs typeface="Georgia"/>
              <a:sym typeface="Georgia"/>
            </a:endParaRPr>
          </a:p>
        </p:txBody>
      </p:sp>
      <p:sp>
        <p:nvSpPr>
          <p:cNvPr id="66" name="Google Shape;66;p1"/>
          <p:cNvSpPr txBox="1"/>
          <p:nvPr/>
        </p:nvSpPr>
        <p:spPr>
          <a:xfrm>
            <a:off x="1903222" y="1408227"/>
            <a:ext cx="5325110" cy="664210"/>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lang="en-US" sz="4150">
                <a:solidFill>
                  <a:srgbClr val="4F6028"/>
                </a:solidFill>
                <a:latin typeface="Georgia"/>
                <a:ea typeface="Georgia"/>
                <a:cs typeface="Georgia"/>
                <a:sym typeface="Georgia"/>
              </a:rPr>
              <a:t>Manual Anticorrupção</a:t>
            </a:r>
            <a:endParaRPr sz="4150">
              <a:solidFill>
                <a:schemeClr val="dk1"/>
              </a:solidFill>
              <a:latin typeface="Georgia"/>
              <a:ea typeface="Georgia"/>
              <a:cs typeface="Georgia"/>
              <a:sym typeface="Georgia"/>
            </a:endParaRPr>
          </a:p>
        </p:txBody>
      </p:sp>
      <p:pic>
        <p:nvPicPr>
          <p:cNvPr id="67" name="Google Shape;67;p1"/>
          <p:cNvPicPr preferRelativeResize="0"/>
          <p:nvPr/>
        </p:nvPicPr>
        <p:blipFill rotWithShape="1">
          <a:blip r:embed="rId3">
            <a:alphaModFix/>
          </a:blip>
          <a:srcRect b="0" l="0" r="0" t="0"/>
          <a:stretch/>
        </p:blipFill>
        <p:spPr>
          <a:xfrm>
            <a:off x="3929058" y="5006986"/>
            <a:ext cx="1363980" cy="8997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1" name="Shape 71"/>
        <p:cNvGrpSpPr/>
        <p:nvPr/>
      </p:nvGrpSpPr>
      <p:grpSpPr>
        <a:xfrm>
          <a:off x="0" y="0"/>
          <a:ext cx="0" cy="0"/>
          <a:chOff x="0" y="0"/>
          <a:chExt cx="0" cy="0"/>
        </a:xfrm>
      </p:grpSpPr>
      <p:sp>
        <p:nvSpPr>
          <p:cNvPr id="72" name="Google Shape;72;p2"/>
          <p:cNvSpPr/>
          <p:nvPr/>
        </p:nvSpPr>
        <p:spPr>
          <a:xfrm>
            <a:off x="152400" y="1393482"/>
            <a:ext cx="8839200" cy="4994910"/>
          </a:xfrm>
          <a:custGeom>
            <a:rect b="b" l="l" r="r" t="t"/>
            <a:pathLst>
              <a:path extrusionOk="0" h="4994910" w="8839200">
                <a:moveTo>
                  <a:pt x="8839200" y="0"/>
                </a:moveTo>
                <a:lnTo>
                  <a:pt x="0" y="0"/>
                </a:lnTo>
                <a:lnTo>
                  <a:pt x="0" y="4994910"/>
                </a:lnTo>
                <a:lnTo>
                  <a:pt x="8839200" y="4994910"/>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3" name="Google Shape;73;p2"/>
          <p:cNvGrpSpPr/>
          <p:nvPr/>
        </p:nvGrpSpPr>
        <p:grpSpPr>
          <a:xfrm>
            <a:off x="149352" y="155461"/>
            <a:ext cx="8842248" cy="6550742"/>
            <a:chOff x="149352" y="155461"/>
            <a:chExt cx="8842248" cy="6550742"/>
          </a:xfrm>
        </p:grpSpPr>
        <p:sp>
          <p:nvSpPr>
            <p:cNvPr id="74" name="Google Shape;74;p2"/>
            <p:cNvSpPr/>
            <p:nvPr/>
          </p:nvSpPr>
          <p:spPr>
            <a:xfrm>
              <a:off x="152400" y="6697948"/>
              <a:ext cx="8839200" cy="8255"/>
            </a:xfrm>
            <a:custGeom>
              <a:rect b="b" l="l" r="r" t="t"/>
              <a:pathLst>
                <a:path extrusionOk="0" h="8254" w="8839200">
                  <a:moveTo>
                    <a:pt x="8839200" y="0"/>
                  </a:moveTo>
                  <a:lnTo>
                    <a:pt x="0" y="0"/>
                  </a:lnTo>
                  <a:lnTo>
                    <a:pt x="0" y="7652"/>
                  </a:lnTo>
                  <a:lnTo>
                    <a:pt x="8839200" y="7652"/>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 name="Google Shape;75;p2"/>
            <p:cNvSpPr/>
            <p:nvPr/>
          </p:nvSpPr>
          <p:spPr>
            <a:xfrm>
              <a:off x="149352" y="6388392"/>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2"/>
            <p:cNvSpPr/>
            <p:nvPr/>
          </p:nvSpPr>
          <p:spPr>
            <a:xfrm>
              <a:off x="152400" y="155461"/>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 name="Google Shape;77;p2"/>
            <p:cNvSpPr/>
            <p:nvPr/>
          </p:nvSpPr>
          <p:spPr>
            <a:xfrm>
              <a:off x="152400" y="1276731"/>
              <a:ext cx="8833485" cy="0"/>
            </a:xfrm>
            <a:custGeom>
              <a:rect b="b" l="l" r="r" t="t"/>
              <a:pathLst>
                <a:path extrusionOk="0" h="120000" w="8833485">
                  <a:moveTo>
                    <a:pt x="0" y="0"/>
                  </a:moveTo>
                  <a:lnTo>
                    <a:pt x="8833104" y="0"/>
                  </a:lnTo>
                </a:path>
              </a:pathLst>
            </a:custGeom>
            <a:noFill/>
            <a:ln cap="flat" cmpd="sng" w="95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 name="Google Shape;78;p2"/>
            <p:cNvSpPr/>
            <p:nvPr/>
          </p:nvSpPr>
          <p:spPr>
            <a:xfrm>
              <a:off x="4267200" y="956056"/>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494"/>
                  </a:lnTo>
                  <a:lnTo>
                    <a:pt x="354203" y="3937"/>
                  </a:lnTo>
                  <a:lnTo>
                    <a:pt x="304800" y="0"/>
                  </a:lnTo>
                  <a:lnTo>
                    <a:pt x="255397" y="3937"/>
                  </a:lnTo>
                  <a:lnTo>
                    <a:pt x="208534" y="15494"/>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203"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2"/>
            <p:cNvSpPr/>
            <p:nvPr/>
          </p:nvSpPr>
          <p:spPr>
            <a:xfrm>
              <a:off x="4336288" y="1025525"/>
              <a:ext cx="471805" cy="471170"/>
            </a:xfrm>
            <a:custGeom>
              <a:rect b="b" l="l" r="r" t="t"/>
              <a:pathLst>
                <a:path extrusionOk="0" h="471169" w="471804">
                  <a:moveTo>
                    <a:pt x="437515" y="234950"/>
                  </a:moveTo>
                  <a:lnTo>
                    <a:pt x="436626" y="215900"/>
                  </a:lnTo>
                  <a:lnTo>
                    <a:pt x="428625" y="176530"/>
                  </a:lnTo>
                  <a:lnTo>
                    <a:pt x="420624" y="157035"/>
                  </a:lnTo>
                  <a:lnTo>
                    <a:pt x="420624" y="237490"/>
                  </a:lnTo>
                  <a:lnTo>
                    <a:pt x="419608" y="256540"/>
                  </a:lnTo>
                  <a:lnTo>
                    <a:pt x="405638" y="308610"/>
                  </a:lnTo>
                  <a:lnTo>
                    <a:pt x="377698" y="354330"/>
                  </a:lnTo>
                  <a:lnTo>
                    <a:pt x="338201" y="389890"/>
                  </a:lnTo>
                  <a:lnTo>
                    <a:pt x="289433" y="412750"/>
                  </a:lnTo>
                  <a:lnTo>
                    <a:pt x="253365" y="420370"/>
                  </a:lnTo>
                  <a:lnTo>
                    <a:pt x="215392" y="420370"/>
                  </a:lnTo>
                  <a:lnTo>
                    <a:pt x="131318" y="388620"/>
                  </a:lnTo>
                  <a:lnTo>
                    <a:pt x="92202" y="353060"/>
                  </a:lnTo>
                  <a:lnTo>
                    <a:pt x="64897" y="307340"/>
                  </a:lnTo>
                  <a:lnTo>
                    <a:pt x="51562" y="254000"/>
                  </a:lnTo>
                  <a:lnTo>
                    <a:pt x="50800" y="234950"/>
                  </a:lnTo>
                  <a:lnTo>
                    <a:pt x="51816" y="215900"/>
                  </a:lnTo>
                  <a:lnTo>
                    <a:pt x="65786" y="162560"/>
                  </a:lnTo>
                  <a:lnTo>
                    <a:pt x="93726" y="116840"/>
                  </a:lnTo>
                  <a:lnTo>
                    <a:pt x="133350" y="82550"/>
                  </a:lnTo>
                  <a:lnTo>
                    <a:pt x="181864" y="58420"/>
                  </a:lnTo>
                  <a:lnTo>
                    <a:pt x="236982" y="50800"/>
                  </a:lnTo>
                  <a:lnTo>
                    <a:pt x="256032" y="52070"/>
                  </a:lnTo>
                  <a:lnTo>
                    <a:pt x="324993" y="73660"/>
                  </a:lnTo>
                  <a:lnTo>
                    <a:pt x="367411" y="106680"/>
                  </a:lnTo>
                  <a:lnTo>
                    <a:pt x="399034" y="148590"/>
                  </a:lnTo>
                  <a:lnTo>
                    <a:pt x="417068" y="199390"/>
                  </a:lnTo>
                  <a:lnTo>
                    <a:pt x="420624" y="237490"/>
                  </a:lnTo>
                  <a:lnTo>
                    <a:pt x="420624" y="157035"/>
                  </a:lnTo>
                  <a:lnTo>
                    <a:pt x="391795" y="107950"/>
                  </a:lnTo>
                  <a:lnTo>
                    <a:pt x="364490" y="80010"/>
                  </a:lnTo>
                  <a:lnTo>
                    <a:pt x="332359" y="58420"/>
                  </a:lnTo>
                  <a:lnTo>
                    <a:pt x="296164" y="43180"/>
                  </a:lnTo>
                  <a:lnTo>
                    <a:pt x="256794" y="35560"/>
                  </a:lnTo>
                  <a:lnTo>
                    <a:pt x="236093" y="34290"/>
                  </a:lnTo>
                  <a:lnTo>
                    <a:pt x="195453" y="38100"/>
                  </a:lnTo>
                  <a:lnTo>
                    <a:pt x="157607" y="49530"/>
                  </a:lnTo>
                  <a:lnTo>
                    <a:pt x="123190" y="68580"/>
                  </a:lnTo>
                  <a:lnTo>
                    <a:pt x="93218" y="92710"/>
                  </a:lnTo>
                  <a:lnTo>
                    <a:pt x="68580" y="123190"/>
                  </a:lnTo>
                  <a:lnTo>
                    <a:pt x="49911" y="157480"/>
                  </a:lnTo>
                  <a:lnTo>
                    <a:pt x="38100" y="194310"/>
                  </a:lnTo>
                  <a:lnTo>
                    <a:pt x="33909" y="234950"/>
                  </a:lnTo>
                  <a:lnTo>
                    <a:pt x="34798" y="256540"/>
                  </a:lnTo>
                  <a:lnTo>
                    <a:pt x="42799" y="295910"/>
                  </a:lnTo>
                  <a:lnTo>
                    <a:pt x="58039" y="331470"/>
                  </a:lnTo>
                  <a:lnTo>
                    <a:pt x="79629" y="364490"/>
                  </a:lnTo>
                  <a:lnTo>
                    <a:pt x="107061" y="391160"/>
                  </a:lnTo>
                  <a:lnTo>
                    <a:pt x="139192" y="412750"/>
                  </a:lnTo>
                  <a:lnTo>
                    <a:pt x="175387" y="429260"/>
                  </a:lnTo>
                  <a:lnTo>
                    <a:pt x="214630" y="436880"/>
                  </a:lnTo>
                  <a:lnTo>
                    <a:pt x="235331" y="438150"/>
                  </a:lnTo>
                  <a:lnTo>
                    <a:pt x="255905" y="436880"/>
                  </a:lnTo>
                  <a:lnTo>
                    <a:pt x="295402" y="429260"/>
                  </a:lnTo>
                  <a:lnTo>
                    <a:pt x="363855" y="392430"/>
                  </a:lnTo>
                  <a:lnTo>
                    <a:pt x="391287" y="364490"/>
                  </a:lnTo>
                  <a:lnTo>
                    <a:pt x="413004" y="332740"/>
                  </a:lnTo>
                  <a:lnTo>
                    <a:pt x="428371" y="295910"/>
                  </a:lnTo>
                  <a:lnTo>
                    <a:pt x="436499" y="256540"/>
                  </a:lnTo>
                  <a:lnTo>
                    <a:pt x="437515" y="234950"/>
                  </a:lnTo>
                  <a:close/>
                </a:path>
                <a:path extrusionOk="0" h="471169" w="471804">
                  <a:moveTo>
                    <a:pt x="471424" y="234950"/>
                  </a:moveTo>
                  <a:lnTo>
                    <a:pt x="470027" y="210820"/>
                  </a:lnTo>
                  <a:lnTo>
                    <a:pt x="460502" y="165100"/>
                  </a:lnTo>
                  <a:lnTo>
                    <a:pt x="454406" y="150609"/>
                  </a:lnTo>
                  <a:lnTo>
                    <a:pt x="454406" y="237490"/>
                  </a:lnTo>
                  <a:lnTo>
                    <a:pt x="450088" y="279400"/>
                  </a:lnTo>
                  <a:lnTo>
                    <a:pt x="437515" y="321310"/>
                  </a:lnTo>
                  <a:lnTo>
                    <a:pt x="417322" y="358140"/>
                  </a:lnTo>
                  <a:lnTo>
                    <a:pt x="390779" y="389890"/>
                  </a:lnTo>
                  <a:lnTo>
                    <a:pt x="358394" y="416560"/>
                  </a:lnTo>
                  <a:lnTo>
                    <a:pt x="321310" y="436880"/>
                  </a:lnTo>
                  <a:lnTo>
                    <a:pt x="280162" y="450850"/>
                  </a:lnTo>
                  <a:lnTo>
                    <a:pt x="236093" y="454660"/>
                  </a:lnTo>
                  <a:lnTo>
                    <a:pt x="213741" y="453390"/>
                  </a:lnTo>
                  <a:lnTo>
                    <a:pt x="171069" y="444500"/>
                  </a:lnTo>
                  <a:lnTo>
                    <a:pt x="131826" y="427990"/>
                  </a:lnTo>
                  <a:lnTo>
                    <a:pt x="96901" y="405130"/>
                  </a:lnTo>
                  <a:lnTo>
                    <a:pt x="67183" y="375920"/>
                  </a:lnTo>
                  <a:lnTo>
                    <a:pt x="43561" y="340360"/>
                  </a:lnTo>
                  <a:lnTo>
                    <a:pt x="26924" y="30099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80"/>
                  </a:lnTo>
                  <a:lnTo>
                    <a:pt x="257683" y="17780"/>
                  </a:lnTo>
                  <a:lnTo>
                    <a:pt x="300355" y="26670"/>
                  </a:lnTo>
                  <a:lnTo>
                    <a:pt x="339725" y="43180"/>
                  </a:lnTo>
                  <a:lnTo>
                    <a:pt x="374650" y="67310"/>
                  </a:lnTo>
                  <a:lnTo>
                    <a:pt x="404241" y="96520"/>
                  </a:lnTo>
                  <a:lnTo>
                    <a:pt x="427863" y="130810"/>
                  </a:lnTo>
                  <a:lnTo>
                    <a:pt x="444500" y="170180"/>
                  </a:lnTo>
                  <a:lnTo>
                    <a:pt x="453390" y="213360"/>
                  </a:lnTo>
                  <a:lnTo>
                    <a:pt x="454406" y="237490"/>
                  </a:lnTo>
                  <a:lnTo>
                    <a:pt x="454406" y="150609"/>
                  </a:lnTo>
                  <a:lnTo>
                    <a:pt x="416814" y="85090"/>
                  </a:lnTo>
                  <a:lnTo>
                    <a:pt x="384683" y="53340"/>
                  </a:lnTo>
                  <a:lnTo>
                    <a:pt x="347091" y="27940"/>
                  </a:lnTo>
                  <a:lnTo>
                    <a:pt x="304546" y="10160"/>
                  </a:lnTo>
                  <a:lnTo>
                    <a:pt x="258445" y="1270"/>
                  </a:lnTo>
                  <a:lnTo>
                    <a:pt x="234442" y="0"/>
                  </a:lnTo>
                  <a:lnTo>
                    <a:pt x="187071" y="5080"/>
                  </a:lnTo>
                  <a:lnTo>
                    <a:pt x="142875" y="19050"/>
                  </a:lnTo>
                  <a:lnTo>
                    <a:pt x="102997" y="40640"/>
                  </a:lnTo>
                  <a:lnTo>
                    <a:pt x="68326" y="69850"/>
                  </a:lnTo>
                  <a:lnTo>
                    <a:pt x="39624" y="105410"/>
                  </a:lnTo>
                  <a:lnTo>
                    <a:pt x="18161" y="144780"/>
                  </a:lnTo>
                  <a:lnTo>
                    <a:pt x="4572" y="18923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6090"/>
                  </a:lnTo>
                  <a:lnTo>
                    <a:pt x="32245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0" name="Google Shape;80;p2"/>
          <p:cNvSpPr txBox="1"/>
          <p:nvPr>
            <p:ph type="title"/>
          </p:nvPr>
        </p:nvSpPr>
        <p:spPr>
          <a:xfrm>
            <a:off x="3506723" y="262623"/>
            <a:ext cx="2108200" cy="65849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4150">
                <a:solidFill>
                  <a:srgbClr val="4F6028"/>
                </a:solidFill>
              </a:rPr>
              <a:t>ESCOPO</a:t>
            </a:r>
            <a:endParaRPr sz="4150"/>
          </a:p>
        </p:txBody>
      </p:sp>
      <p:sp>
        <p:nvSpPr>
          <p:cNvPr id="81" name="Google Shape;81;p2"/>
          <p:cNvSpPr txBox="1"/>
          <p:nvPr/>
        </p:nvSpPr>
        <p:spPr>
          <a:xfrm>
            <a:off x="381584" y="1685709"/>
            <a:ext cx="7513955" cy="4077335"/>
          </a:xfrm>
          <a:prstGeom prst="rect">
            <a:avLst/>
          </a:prstGeom>
          <a:noFill/>
          <a:ln>
            <a:noFill/>
          </a:ln>
        </p:spPr>
        <p:txBody>
          <a:bodyPr anchorCtr="0" anchor="t" bIns="0" lIns="0" spcFirstLastPara="1" rIns="0" wrap="square" tIns="0">
            <a:spAutoFit/>
          </a:bodyPr>
          <a:lstStyle/>
          <a:p>
            <a:pPr indent="-290194" lvl="0" marL="302260" marR="0" rtl="0" algn="l">
              <a:lnSpc>
                <a:spcPct val="130512"/>
              </a:lnSpc>
              <a:spcBef>
                <a:spcPts val="0"/>
              </a:spcBef>
              <a:spcAft>
                <a:spcPts val="0"/>
              </a:spcAft>
              <a:buClr>
                <a:srgbClr val="242424"/>
              </a:buClr>
              <a:buSzPts val="3100"/>
              <a:buFont typeface="Georgia"/>
              <a:buAutoNum type="arabicPeriod"/>
            </a:pPr>
            <a:r>
              <a:rPr lang="en-US" sz="1950">
                <a:solidFill>
                  <a:srgbClr val="242424"/>
                </a:solidFill>
                <a:latin typeface="Georgia"/>
                <a:ea typeface="Georgia"/>
                <a:cs typeface="Georgia"/>
                <a:sym typeface="Georgia"/>
              </a:rPr>
              <a:t>O que é o Manual Anticorrupção do Cartório Fernando Dias?</a:t>
            </a:r>
            <a:endParaRPr sz="1950">
              <a:solidFill>
                <a:schemeClr val="dk1"/>
              </a:solidFill>
              <a:latin typeface="Georgia"/>
              <a:ea typeface="Georgia"/>
              <a:cs typeface="Georgia"/>
              <a:sym typeface="Georgia"/>
            </a:endParaRPr>
          </a:p>
          <a:p>
            <a:pPr indent="-415290" lvl="0" marL="427355" marR="0" rtl="0" algn="l">
              <a:lnSpc>
                <a:spcPct val="168974"/>
              </a:lnSpc>
              <a:spcBef>
                <a:spcPts val="0"/>
              </a:spcBef>
              <a:spcAft>
                <a:spcPts val="0"/>
              </a:spcAft>
              <a:buClr>
                <a:srgbClr val="242424"/>
              </a:buClr>
              <a:buSzPts val="3200"/>
              <a:buFont typeface="Georgia"/>
              <a:buAutoNum type="arabicPeriod"/>
            </a:pPr>
            <a:r>
              <a:rPr lang="en-US" sz="1950">
                <a:solidFill>
                  <a:srgbClr val="242424"/>
                </a:solidFill>
                <a:latin typeface="Georgia"/>
                <a:ea typeface="Georgia"/>
                <a:cs typeface="Georgia"/>
                <a:sym typeface="Georgia"/>
              </a:rPr>
              <a:t>O que é a corrupção e como ela ocorre</a:t>
            </a:r>
            <a:endParaRPr sz="1950">
              <a:solidFill>
                <a:schemeClr val="dk1"/>
              </a:solidFill>
              <a:latin typeface="Georgia"/>
              <a:ea typeface="Georgia"/>
              <a:cs typeface="Georgia"/>
              <a:sym typeface="Georgia"/>
            </a:endParaRPr>
          </a:p>
          <a:p>
            <a:pPr indent="-316230" lvl="0" marL="328295" marR="0" rtl="0" algn="l">
              <a:lnSpc>
                <a:spcPct val="160512"/>
              </a:lnSpc>
              <a:spcBef>
                <a:spcPts val="0"/>
              </a:spcBef>
              <a:spcAft>
                <a:spcPts val="0"/>
              </a:spcAft>
              <a:buClr>
                <a:srgbClr val="242424"/>
              </a:buClr>
              <a:buSzPts val="2900"/>
              <a:buFont typeface="Georgia"/>
              <a:buAutoNum type="arabicPeriod"/>
            </a:pPr>
            <a:r>
              <a:rPr lang="en-US" sz="1950">
                <a:solidFill>
                  <a:srgbClr val="242424"/>
                </a:solidFill>
                <a:latin typeface="Georgia"/>
                <a:ea typeface="Georgia"/>
                <a:cs typeface="Georgia"/>
                <a:sym typeface="Georgia"/>
              </a:rPr>
              <a:t>Conheça o Programa de Compliance e Anticorrupção do Cartório</a:t>
            </a:r>
            <a:endParaRPr sz="1950">
              <a:solidFill>
                <a:schemeClr val="dk1"/>
              </a:solidFill>
              <a:latin typeface="Georgia"/>
              <a:ea typeface="Georgia"/>
              <a:cs typeface="Georgia"/>
              <a:sym typeface="Georgia"/>
            </a:endParaRPr>
          </a:p>
          <a:p>
            <a:pPr indent="0" lvl="0" marL="12700" marR="0" rtl="0" algn="l">
              <a:lnSpc>
                <a:spcPct val="111538"/>
              </a:lnSpc>
              <a:spcBef>
                <a:spcPts val="0"/>
              </a:spcBef>
              <a:spcAft>
                <a:spcPts val="0"/>
              </a:spcAft>
              <a:buNone/>
            </a:pPr>
            <a:r>
              <a:rPr lang="en-US" sz="1950">
                <a:solidFill>
                  <a:srgbClr val="242424"/>
                </a:solidFill>
                <a:latin typeface="Georgia"/>
                <a:ea typeface="Georgia"/>
                <a:cs typeface="Georgia"/>
                <a:sym typeface="Georgia"/>
              </a:rPr>
              <a:t>Fernando Dias</a:t>
            </a:r>
            <a:endParaRPr sz="1950">
              <a:solidFill>
                <a:schemeClr val="dk1"/>
              </a:solidFill>
              <a:latin typeface="Georgia"/>
              <a:ea typeface="Georgia"/>
              <a:cs typeface="Georgia"/>
              <a:sym typeface="Georgia"/>
            </a:endParaRPr>
          </a:p>
          <a:p>
            <a:pPr indent="-396875" lvl="0" marL="408940" marR="0" rtl="0" algn="l">
              <a:lnSpc>
                <a:spcPct val="165589"/>
              </a:lnSpc>
              <a:spcBef>
                <a:spcPts val="0"/>
              </a:spcBef>
              <a:spcAft>
                <a:spcPts val="0"/>
              </a:spcAft>
              <a:buClr>
                <a:srgbClr val="242424"/>
              </a:buClr>
              <a:buSzPts val="3000"/>
              <a:buFont typeface="Georgia"/>
              <a:buAutoNum type="arabicPeriod" startAt="4"/>
            </a:pPr>
            <a:r>
              <a:rPr lang="en-US" sz="1950">
                <a:solidFill>
                  <a:srgbClr val="242424"/>
                </a:solidFill>
                <a:latin typeface="Georgia"/>
                <a:ea typeface="Georgia"/>
                <a:cs typeface="Georgia"/>
                <a:sym typeface="Georgia"/>
              </a:rPr>
              <a:t>Como utilizar este manual e quem deve segui-lo</a:t>
            </a:r>
            <a:endParaRPr sz="1950">
              <a:solidFill>
                <a:schemeClr val="dk1"/>
              </a:solidFill>
              <a:latin typeface="Georgia"/>
              <a:ea typeface="Georgia"/>
              <a:cs typeface="Georgia"/>
              <a:sym typeface="Georgia"/>
            </a:endParaRPr>
          </a:p>
          <a:p>
            <a:pPr indent="-383540" lvl="0" marL="395605" marR="0" rtl="0" algn="l">
              <a:lnSpc>
                <a:spcPct val="156410"/>
              </a:lnSpc>
              <a:spcBef>
                <a:spcPts val="0"/>
              </a:spcBef>
              <a:spcAft>
                <a:spcPts val="0"/>
              </a:spcAft>
              <a:buClr>
                <a:srgbClr val="242424"/>
              </a:buClr>
              <a:buSzPts val="3000"/>
              <a:buFont typeface="Georgia"/>
              <a:buAutoNum type="arabicPeriod" startAt="4"/>
            </a:pPr>
            <a:r>
              <a:rPr lang="en-US" sz="1950">
                <a:solidFill>
                  <a:srgbClr val="242424"/>
                </a:solidFill>
                <a:latin typeface="Georgia"/>
                <a:ea typeface="Georgia"/>
                <a:cs typeface="Georgia"/>
                <a:sym typeface="Georgia"/>
              </a:rPr>
              <a:t>Da nomeação do Comitê Compliance</a:t>
            </a:r>
            <a:endParaRPr sz="1950">
              <a:solidFill>
                <a:schemeClr val="dk1"/>
              </a:solidFill>
              <a:latin typeface="Georgia"/>
              <a:ea typeface="Georgia"/>
              <a:cs typeface="Georgia"/>
              <a:sym typeface="Georgia"/>
            </a:endParaRPr>
          </a:p>
          <a:p>
            <a:pPr indent="-396875" lvl="0" marL="408940" marR="0" rtl="0" algn="l">
              <a:lnSpc>
                <a:spcPct val="155641"/>
              </a:lnSpc>
              <a:spcBef>
                <a:spcPts val="0"/>
              </a:spcBef>
              <a:spcAft>
                <a:spcPts val="0"/>
              </a:spcAft>
              <a:buClr>
                <a:srgbClr val="242424"/>
              </a:buClr>
              <a:buSzPts val="3000"/>
              <a:buFont typeface="Georgia"/>
              <a:buAutoNum type="arabicPeriod" startAt="4"/>
            </a:pPr>
            <a:r>
              <a:rPr lang="en-US" sz="1950">
                <a:solidFill>
                  <a:srgbClr val="242424"/>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a:p>
            <a:pPr indent="-415290" lvl="0" marL="427355" marR="0" rtl="0" algn="l">
              <a:lnSpc>
                <a:spcPct val="155641"/>
              </a:lnSpc>
              <a:spcBef>
                <a:spcPts val="0"/>
              </a:spcBef>
              <a:spcAft>
                <a:spcPts val="0"/>
              </a:spcAft>
              <a:buClr>
                <a:schemeClr val="dk1"/>
              </a:buClr>
              <a:buSzPts val="3000"/>
              <a:buFont typeface="Georgia"/>
              <a:buAutoNum type="arabicPeriod" startAt="4"/>
            </a:pPr>
            <a:r>
              <a:rPr lang="en-US" sz="1950">
                <a:solidFill>
                  <a:schemeClr val="dk1"/>
                </a:solidFill>
                <a:latin typeface="Georgia"/>
                <a:ea typeface="Georgia"/>
                <a:cs typeface="Georgia"/>
                <a:sym typeface="Georgia"/>
              </a:rPr>
              <a:t>Diretrizes de ética e de confidencialidade</a:t>
            </a:r>
            <a:endParaRPr sz="1950">
              <a:solidFill>
                <a:schemeClr val="dk1"/>
              </a:solidFill>
              <a:latin typeface="Georgia"/>
              <a:ea typeface="Georgia"/>
              <a:cs typeface="Georgia"/>
              <a:sym typeface="Georgia"/>
            </a:endParaRPr>
          </a:p>
          <a:p>
            <a:pPr indent="-415290" lvl="0" marL="427355" marR="0" rtl="0" algn="l">
              <a:lnSpc>
                <a:spcPct val="156410"/>
              </a:lnSpc>
              <a:spcBef>
                <a:spcPts val="0"/>
              </a:spcBef>
              <a:spcAft>
                <a:spcPts val="0"/>
              </a:spcAft>
              <a:buClr>
                <a:schemeClr val="dk1"/>
              </a:buClr>
              <a:buSzPts val="3000"/>
              <a:buFont typeface="Georgia"/>
              <a:buAutoNum type="arabicPeriod" startAt="4"/>
            </a:pPr>
            <a:r>
              <a:rPr lang="en-US" sz="1950">
                <a:solidFill>
                  <a:schemeClr val="dk1"/>
                </a:solidFill>
                <a:latin typeface="Georgia"/>
                <a:ea typeface="Georgia"/>
                <a:cs typeface="Georgia"/>
                <a:sym typeface="Georgia"/>
              </a:rPr>
              <a:t>Quais as condutas indicadas para evitar a corrupção</a:t>
            </a:r>
            <a:endParaRPr sz="1950">
              <a:solidFill>
                <a:schemeClr val="dk1"/>
              </a:solidFill>
              <a:latin typeface="Georgia"/>
              <a:ea typeface="Georgia"/>
              <a:cs typeface="Georgia"/>
              <a:sym typeface="Georgia"/>
            </a:endParaRPr>
          </a:p>
          <a:p>
            <a:pPr indent="-415290" lvl="0" marL="427355" marR="149225" rtl="0" algn="l">
              <a:lnSpc>
                <a:spcPct val="91900"/>
              </a:lnSpc>
              <a:spcBef>
                <a:spcPts val="15"/>
              </a:spcBef>
              <a:spcAft>
                <a:spcPts val="0"/>
              </a:spcAft>
              <a:buClr>
                <a:schemeClr val="dk1"/>
              </a:buClr>
              <a:buSzPts val="3000"/>
              <a:buFont typeface="Georgia"/>
              <a:buAutoNum type="arabicPeriod" startAt="4"/>
            </a:pPr>
            <a:r>
              <a:rPr lang="en-US" sz="1950">
                <a:solidFill>
                  <a:schemeClr val="dk1"/>
                </a:solidFill>
                <a:latin typeface="Georgia"/>
                <a:ea typeface="Georgia"/>
                <a:cs typeface="Georgia"/>
                <a:sym typeface="Georgia"/>
              </a:rPr>
              <a:t>Anexos: Modelo de  Declaração de  Princípios	Anticorrupção e  Antissuborno</a:t>
            </a:r>
            <a:endParaRPr sz="1950">
              <a:solidFill>
                <a:schemeClr val="dk1"/>
              </a:solidFill>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 name="Shape 85"/>
        <p:cNvGrpSpPr/>
        <p:nvPr/>
      </p:nvGrpSpPr>
      <p:grpSpPr>
        <a:xfrm>
          <a:off x="0" y="0"/>
          <a:ext cx="0" cy="0"/>
          <a:chOff x="0" y="0"/>
          <a:chExt cx="0" cy="0"/>
        </a:xfrm>
      </p:grpSpPr>
      <p:sp>
        <p:nvSpPr>
          <p:cNvPr id="86" name="Google Shape;86;p3"/>
          <p:cNvSpPr/>
          <p:nvPr/>
        </p:nvSpPr>
        <p:spPr>
          <a:xfrm>
            <a:off x="152400" y="1393482"/>
            <a:ext cx="8839200" cy="4994910"/>
          </a:xfrm>
          <a:custGeom>
            <a:rect b="b" l="l" r="r" t="t"/>
            <a:pathLst>
              <a:path extrusionOk="0" h="4994910" w="8839200">
                <a:moveTo>
                  <a:pt x="8839200" y="0"/>
                </a:moveTo>
                <a:lnTo>
                  <a:pt x="0" y="0"/>
                </a:lnTo>
                <a:lnTo>
                  <a:pt x="0" y="4994910"/>
                </a:lnTo>
                <a:lnTo>
                  <a:pt x="8839200" y="4994910"/>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7" name="Google Shape;87;p3"/>
          <p:cNvGrpSpPr/>
          <p:nvPr/>
        </p:nvGrpSpPr>
        <p:grpSpPr>
          <a:xfrm>
            <a:off x="149352" y="155461"/>
            <a:ext cx="8842248" cy="6550741"/>
            <a:chOff x="149352" y="155461"/>
            <a:chExt cx="8842248" cy="6550741"/>
          </a:xfrm>
        </p:grpSpPr>
        <p:sp>
          <p:nvSpPr>
            <p:cNvPr id="88" name="Google Shape;88;p3"/>
            <p:cNvSpPr/>
            <p:nvPr/>
          </p:nvSpPr>
          <p:spPr>
            <a:xfrm>
              <a:off x="152400" y="6697947"/>
              <a:ext cx="8839200" cy="8255"/>
            </a:xfrm>
            <a:custGeom>
              <a:rect b="b" l="l" r="r" t="t"/>
              <a:pathLst>
                <a:path extrusionOk="0" h="8254" w="8839200">
                  <a:moveTo>
                    <a:pt x="8839200" y="0"/>
                  </a:moveTo>
                  <a:lnTo>
                    <a:pt x="0" y="0"/>
                  </a:lnTo>
                  <a:lnTo>
                    <a:pt x="0" y="7652"/>
                  </a:lnTo>
                  <a:lnTo>
                    <a:pt x="8839200" y="7652"/>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3"/>
            <p:cNvSpPr/>
            <p:nvPr/>
          </p:nvSpPr>
          <p:spPr>
            <a:xfrm>
              <a:off x="149352" y="6388392"/>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3"/>
            <p:cNvSpPr/>
            <p:nvPr/>
          </p:nvSpPr>
          <p:spPr>
            <a:xfrm>
              <a:off x="152400" y="155461"/>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3"/>
            <p:cNvSpPr/>
            <p:nvPr/>
          </p:nvSpPr>
          <p:spPr>
            <a:xfrm>
              <a:off x="152400" y="1276731"/>
              <a:ext cx="8833485" cy="0"/>
            </a:xfrm>
            <a:custGeom>
              <a:rect b="b" l="l" r="r" t="t"/>
              <a:pathLst>
                <a:path extrusionOk="0" h="120000" w="8833485">
                  <a:moveTo>
                    <a:pt x="0" y="0"/>
                  </a:moveTo>
                  <a:lnTo>
                    <a:pt x="8833104" y="0"/>
                  </a:lnTo>
                </a:path>
              </a:pathLst>
            </a:custGeom>
            <a:noFill/>
            <a:ln cap="flat" cmpd="sng" w="95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3"/>
            <p:cNvSpPr/>
            <p:nvPr/>
          </p:nvSpPr>
          <p:spPr>
            <a:xfrm>
              <a:off x="4267200" y="956056"/>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494"/>
                  </a:lnTo>
                  <a:lnTo>
                    <a:pt x="354203" y="3937"/>
                  </a:lnTo>
                  <a:lnTo>
                    <a:pt x="304800" y="0"/>
                  </a:lnTo>
                  <a:lnTo>
                    <a:pt x="255397" y="3937"/>
                  </a:lnTo>
                  <a:lnTo>
                    <a:pt x="208534" y="15494"/>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203"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 name="Google Shape;93;p3"/>
            <p:cNvSpPr/>
            <p:nvPr/>
          </p:nvSpPr>
          <p:spPr>
            <a:xfrm>
              <a:off x="4336288" y="1025525"/>
              <a:ext cx="471805" cy="471170"/>
            </a:xfrm>
            <a:custGeom>
              <a:rect b="b" l="l" r="r" t="t"/>
              <a:pathLst>
                <a:path extrusionOk="0" h="471169" w="471804">
                  <a:moveTo>
                    <a:pt x="437515" y="234950"/>
                  </a:moveTo>
                  <a:lnTo>
                    <a:pt x="436626" y="215900"/>
                  </a:lnTo>
                  <a:lnTo>
                    <a:pt x="428625" y="176530"/>
                  </a:lnTo>
                  <a:lnTo>
                    <a:pt x="420624" y="157035"/>
                  </a:lnTo>
                  <a:lnTo>
                    <a:pt x="420624" y="237490"/>
                  </a:lnTo>
                  <a:lnTo>
                    <a:pt x="419608" y="256540"/>
                  </a:lnTo>
                  <a:lnTo>
                    <a:pt x="405638" y="308610"/>
                  </a:lnTo>
                  <a:lnTo>
                    <a:pt x="377698" y="354330"/>
                  </a:lnTo>
                  <a:lnTo>
                    <a:pt x="338201" y="389890"/>
                  </a:lnTo>
                  <a:lnTo>
                    <a:pt x="289433" y="412750"/>
                  </a:lnTo>
                  <a:lnTo>
                    <a:pt x="253365" y="420370"/>
                  </a:lnTo>
                  <a:lnTo>
                    <a:pt x="215392" y="420370"/>
                  </a:lnTo>
                  <a:lnTo>
                    <a:pt x="131318" y="388620"/>
                  </a:lnTo>
                  <a:lnTo>
                    <a:pt x="92202" y="353060"/>
                  </a:lnTo>
                  <a:lnTo>
                    <a:pt x="64897" y="307340"/>
                  </a:lnTo>
                  <a:lnTo>
                    <a:pt x="51562" y="254000"/>
                  </a:lnTo>
                  <a:lnTo>
                    <a:pt x="50800" y="234950"/>
                  </a:lnTo>
                  <a:lnTo>
                    <a:pt x="51816" y="215900"/>
                  </a:lnTo>
                  <a:lnTo>
                    <a:pt x="65786" y="162560"/>
                  </a:lnTo>
                  <a:lnTo>
                    <a:pt x="93726" y="116840"/>
                  </a:lnTo>
                  <a:lnTo>
                    <a:pt x="133350" y="82550"/>
                  </a:lnTo>
                  <a:lnTo>
                    <a:pt x="181864" y="58420"/>
                  </a:lnTo>
                  <a:lnTo>
                    <a:pt x="236982" y="50800"/>
                  </a:lnTo>
                  <a:lnTo>
                    <a:pt x="256032" y="52070"/>
                  </a:lnTo>
                  <a:lnTo>
                    <a:pt x="324993" y="73660"/>
                  </a:lnTo>
                  <a:lnTo>
                    <a:pt x="367411" y="106680"/>
                  </a:lnTo>
                  <a:lnTo>
                    <a:pt x="399034" y="148590"/>
                  </a:lnTo>
                  <a:lnTo>
                    <a:pt x="417068" y="199390"/>
                  </a:lnTo>
                  <a:lnTo>
                    <a:pt x="420624" y="237490"/>
                  </a:lnTo>
                  <a:lnTo>
                    <a:pt x="420624" y="157035"/>
                  </a:lnTo>
                  <a:lnTo>
                    <a:pt x="391795" y="107950"/>
                  </a:lnTo>
                  <a:lnTo>
                    <a:pt x="364490" y="80010"/>
                  </a:lnTo>
                  <a:lnTo>
                    <a:pt x="332359" y="58420"/>
                  </a:lnTo>
                  <a:lnTo>
                    <a:pt x="296164" y="43180"/>
                  </a:lnTo>
                  <a:lnTo>
                    <a:pt x="256794" y="35560"/>
                  </a:lnTo>
                  <a:lnTo>
                    <a:pt x="236093" y="34290"/>
                  </a:lnTo>
                  <a:lnTo>
                    <a:pt x="195453" y="38100"/>
                  </a:lnTo>
                  <a:lnTo>
                    <a:pt x="157607" y="49530"/>
                  </a:lnTo>
                  <a:lnTo>
                    <a:pt x="123190" y="68580"/>
                  </a:lnTo>
                  <a:lnTo>
                    <a:pt x="93218" y="92710"/>
                  </a:lnTo>
                  <a:lnTo>
                    <a:pt x="68580" y="123190"/>
                  </a:lnTo>
                  <a:lnTo>
                    <a:pt x="49911" y="157480"/>
                  </a:lnTo>
                  <a:lnTo>
                    <a:pt x="38100" y="194310"/>
                  </a:lnTo>
                  <a:lnTo>
                    <a:pt x="33909" y="234950"/>
                  </a:lnTo>
                  <a:lnTo>
                    <a:pt x="34798" y="256540"/>
                  </a:lnTo>
                  <a:lnTo>
                    <a:pt x="42799" y="295910"/>
                  </a:lnTo>
                  <a:lnTo>
                    <a:pt x="58039" y="331470"/>
                  </a:lnTo>
                  <a:lnTo>
                    <a:pt x="79629" y="364490"/>
                  </a:lnTo>
                  <a:lnTo>
                    <a:pt x="107061" y="391160"/>
                  </a:lnTo>
                  <a:lnTo>
                    <a:pt x="139192" y="412750"/>
                  </a:lnTo>
                  <a:lnTo>
                    <a:pt x="175387" y="429260"/>
                  </a:lnTo>
                  <a:lnTo>
                    <a:pt x="214630" y="436880"/>
                  </a:lnTo>
                  <a:lnTo>
                    <a:pt x="235331" y="438150"/>
                  </a:lnTo>
                  <a:lnTo>
                    <a:pt x="255905" y="436880"/>
                  </a:lnTo>
                  <a:lnTo>
                    <a:pt x="295402" y="429260"/>
                  </a:lnTo>
                  <a:lnTo>
                    <a:pt x="363855" y="392430"/>
                  </a:lnTo>
                  <a:lnTo>
                    <a:pt x="391287" y="364490"/>
                  </a:lnTo>
                  <a:lnTo>
                    <a:pt x="413004" y="332740"/>
                  </a:lnTo>
                  <a:lnTo>
                    <a:pt x="428371" y="295910"/>
                  </a:lnTo>
                  <a:lnTo>
                    <a:pt x="436499" y="256540"/>
                  </a:lnTo>
                  <a:lnTo>
                    <a:pt x="437515" y="234950"/>
                  </a:lnTo>
                  <a:close/>
                </a:path>
                <a:path extrusionOk="0" h="471169" w="471804">
                  <a:moveTo>
                    <a:pt x="471424" y="234950"/>
                  </a:moveTo>
                  <a:lnTo>
                    <a:pt x="470027" y="210820"/>
                  </a:lnTo>
                  <a:lnTo>
                    <a:pt x="460502" y="165100"/>
                  </a:lnTo>
                  <a:lnTo>
                    <a:pt x="454406" y="150609"/>
                  </a:lnTo>
                  <a:lnTo>
                    <a:pt x="454406" y="237490"/>
                  </a:lnTo>
                  <a:lnTo>
                    <a:pt x="450088" y="279400"/>
                  </a:lnTo>
                  <a:lnTo>
                    <a:pt x="437515" y="321310"/>
                  </a:lnTo>
                  <a:lnTo>
                    <a:pt x="417322" y="358140"/>
                  </a:lnTo>
                  <a:lnTo>
                    <a:pt x="390779" y="389890"/>
                  </a:lnTo>
                  <a:lnTo>
                    <a:pt x="358394" y="416560"/>
                  </a:lnTo>
                  <a:lnTo>
                    <a:pt x="321310" y="436880"/>
                  </a:lnTo>
                  <a:lnTo>
                    <a:pt x="280162" y="450850"/>
                  </a:lnTo>
                  <a:lnTo>
                    <a:pt x="236093" y="454660"/>
                  </a:lnTo>
                  <a:lnTo>
                    <a:pt x="213741" y="453390"/>
                  </a:lnTo>
                  <a:lnTo>
                    <a:pt x="171069" y="444500"/>
                  </a:lnTo>
                  <a:lnTo>
                    <a:pt x="131826" y="427990"/>
                  </a:lnTo>
                  <a:lnTo>
                    <a:pt x="96901" y="405130"/>
                  </a:lnTo>
                  <a:lnTo>
                    <a:pt x="67183" y="375920"/>
                  </a:lnTo>
                  <a:lnTo>
                    <a:pt x="43561" y="340360"/>
                  </a:lnTo>
                  <a:lnTo>
                    <a:pt x="26924" y="30099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80"/>
                  </a:lnTo>
                  <a:lnTo>
                    <a:pt x="257683" y="17780"/>
                  </a:lnTo>
                  <a:lnTo>
                    <a:pt x="300355" y="26670"/>
                  </a:lnTo>
                  <a:lnTo>
                    <a:pt x="339725" y="43180"/>
                  </a:lnTo>
                  <a:lnTo>
                    <a:pt x="374650" y="67310"/>
                  </a:lnTo>
                  <a:lnTo>
                    <a:pt x="404241" y="96520"/>
                  </a:lnTo>
                  <a:lnTo>
                    <a:pt x="427863" y="130810"/>
                  </a:lnTo>
                  <a:lnTo>
                    <a:pt x="444500" y="170180"/>
                  </a:lnTo>
                  <a:lnTo>
                    <a:pt x="453390" y="213360"/>
                  </a:lnTo>
                  <a:lnTo>
                    <a:pt x="454406" y="237490"/>
                  </a:lnTo>
                  <a:lnTo>
                    <a:pt x="454406" y="150609"/>
                  </a:lnTo>
                  <a:lnTo>
                    <a:pt x="416814" y="85090"/>
                  </a:lnTo>
                  <a:lnTo>
                    <a:pt x="384683" y="53340"/>
                  </a:lnTo>
                  <a:lnTo>
                    <a:pt x="347091" y="27940"/>
                  </a:lnTo>
                  <a:lnTo>
                    <a:pt x="304546" y="10160"/>
                  </a:lnTo>
                  <a:lnTo>
                    <a:pt x="258445" y="1270"/>
                  </a:lnTo>
                  <a:lnTo>
                    <a:pt x="234442" y="0"/>
                  </a:lnTo>
                  <a:lnTo>
                    <a:pt x="187071" y="5080"/>
                  </a:lnTo>
                  <a:lnTo>
                    <a:pt x="142875" y="19050"/>
                  </a:lnTo>
                  <a:lnTo>
                    <a:pt x="102997" y="40640"/>
                  </a:lnTo>
                  <a:lnTo>
                    <a:pt x="68326" y="69850"/>
                  </a:lnTo>
                  <a:lnTo>
                    <a:pt x="39624" y="105410"/>
                  </a:lnTo>
                  <a:lnTo>
                    <a:pt x="18161" y="144780"/>
                  </a:lnTo>
                  <a:lnTo>
                    <a:pt x="4572" y="18923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6090"/>
                  </a:lnTo>
                  <a:lnTo>
                    <a:pt x="32245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4" name="Google Shape;94;p3"/>
          <p:cNvSpPr txBox="1"/>
          <p:nvPr>
            <p:ph type="title"/>
          </p:nvPr>
        </p:nvSpPr>
        <p:spPr>
          <a:xfrm>
            <a:off x="2965957" y="616064"/>
            <a:ext cx="3138805" cy="3232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solidFill>
                  <a:srgbClr val="4F6028"/>
                </a:solidFill>
              </a:rPr>
              <a:t>NOTA AO COLABORADOR</a:t>
            </a:r>
            <a:endParaRPr/>
          </a:p>
        </p:txBody>
      </p:sp>
      <p:sp>
        <p:nvSpPr>
          <p:cNvPr id="95" name="Google Shape;95;p3"/>
          <p:cNvSpPr txBox="1"/>
          <p:nvPr/>
        </p:nvSpPr>
        <p:spPr>
          <a:xfrm>
            <a:off x="381584" y="1474910"/>
            <a:ext cx="8367395" cy="2486025"/>
          </a:xfrm>
          <a:prstGeom prst="rect">
            <a:avLst/>
          </a:prstGeom>
          <a:noFill/>
          <a:ln>
            <a:noFill/>
          </a:ln>
        </p:spPr>
        <p:txBody>
          <a:bodyPr anchorCtr="0" anchor="t" bIns="0" lIns="0" spcFirstLastPara="1" rIns="0" wrap="square" tIns="12050">
            <a:spAutoFit/>
          </a:bodyPr>
          <a:lstStyle/>
          <a:p>
            <a:pPr indent="198120" lvl="0" marL="12700" marR="6350" rtl="0" algn="just">
              <a:lnSpc>
                <a:spcPct val="150100"/>
              </a:lnSpc>
              <a:spcBef>
                <a:spcPts val="0"/>
              </a:spcBef>
              <a:spcAft>
                <a:spcPts val="0"/>
              </a:spcAft>
              <a:buNone/>
            </a:pPr>
            <a:r>
              <a:rPr lang="en-US" sz="1300">
                <a:solidFill>
                  <a:srgbClr val="242424"/>
                </a:solidFill>
                <a:latin typeface="Georgia"/>
                <a:ea typeface="Georgia"/>
                <a:cs typeface="Georgia"/>
                <a:sym typeface="Georgia"/>
              </a:rPr>
              <a:t>Para efetivação do trabalho de </a:t>
            </a:r>
            <a:r>
              <a:rPr i="1" lang="en-US" sz="1300">
                <a:solidFill>
                  <a:srgbClr val="242424"/>
                </a:solidFill>
                <a:latin typeface="Georgia"/>
                <a:ea typeface="Georgia"/>
                <a:cs typeface="Georgia"/>
                <a:sym typeface="Georgia"/>
              </a:rPr>
              <a:t>compliance </a:t>
            </a:r>
            <a:r>
              <a:rPr lang="en-US" sz="1300">
                <a:solidFill>
                  <a:srgbClr val="242424"/>
                </a:solidFill>
                <a:latin typeface="Georgia"/>
                <a:ea typeface="Georgia"/>
                <a:cs typeface="Georgia"/>
                <a:sym typeface="Georgia"/>
              </a:rPr>
              <a:t>ora apresentado, serão disponibilizados para você canais de  comunicação, acessíveis, por diversos meios eletrônicos e físicos, com o intuito de possibilitar que a gerência do  Cartório tome conhecimento a respeito das possíveis situações de risco que ocorrem no interior do Cartório.</a:t>
            </a:r>
            <a:endParaRPr sz="1300">
              <a:solidFill>
                <a:schemeClr val="dk1"/>
              </a:solidFill>
              <a:latin typeface="Georgia"/>
              <a:ea typeface="Georgia"/>
              <a:cs typeface="Georgia"/>
              <a:sym typeface="Georgia"/>
            </a:endParaRPr>
          </a:p>
          <a:p>
            <a:pPr indent="198120" lvl="0" marL="12700" marR="64769" rtl="0" algn="just">
              <a:lnSpc>
                <a:spcPct val="152400"/>
              </a:lnSpc>
              <a:spcBef>
                <a:spcPts val="570"/>
              </a:spcBef>
              <a:spcAft>
                <a:spcPts val="0"/>
              </a:spcAft>
              <a:buNone/>
            </a:pPr>
            <a:r>
              <a:rPr lang="en-US" sz="1300">
                <a:solidFill>
                  <a:srgbClr val="242424"/>
                </a:solidFill>
                <a:latin typeface="Georgia"/>
                <a:ea typeface="Georgia"/>
                <a:cs typeface="Georgia"/>
                <a:sym typeface="Georgia"/>
              </a:rPr>
              <a:t>Serão ainda disponibilizados meios de comunicação para toda e qualquer pessoa que tenha acesso às atividades  do Cartório, de modo em que possa relatar as referidas situações de risco.</a:t>
            </a:r>
            <a:endParaRPr sz="1300">
              <a:solidFill>
                <a:schemeClr val="dk1"/>
              </a:solidFill>
              <a:latin typeface="Georgia"/>
              <a:ea typeface="Georgia"/>
              <a:cs typeface="Georgia"/>
              <a:sym typeface="Georgia"/>
            </a:endParaRPr>
          </a:p>
          <a:p>
            <a:pPr indent="202565" lvl="0" marL="12700" marR="5080" rtl="0" algn="just">
              <a:lnSpc>
                <a:spcPct val="150100"/>
              </a:lnSpc>
              <a:spcBef>
                <a:spcPts val="0"/>
              </a:spcBef>
              <a:spcAft>
                <a:spcPts val="0"/>
              </a:spcAft>
              <a:buNone/>
            </a:pPr>
            <a:r>
              <a:rPr lang="en-US" sz="1300">
                <a:solidFill>
                  <a:srgbClr val="242424"/>
                </a:solidFill>
                <a:latin typeface="Georgia"/>
                <a:ea typeface="Georgia"/>
                <a:cs typeface="Georgia"/>
                <a:sym typeface="Georgia"/>
              </a:rPr>
              <a:t>Desta forma, o Comitê Compliance poderá tomar conhecimento e tomar as devidas providencias quando ocorrer  situação que entenda ser contrária ao programa de </a:t>
            </a:r>
            <a:r>
              <a:rPr i="1" lang="en-US" sz="1300">
                <a:solidFill>
                  <a:srgbClr val="242424"/>
                </a:solidFill>
                <a:latin typeface="Georgia"/>
                <a:ea typeface="Georgia"/>
                <a:cs typeface="Georgia"/>
                <a:sym typeface="Georgia"/>
              </a:rPr>
              <a:t>compliance</a:t>
            </a:r>
            <a:r>
              <a:rPr lang="en-US" sz="1300">
                <a:solidFill>
                  <a:srgbClr val="242424"/>
                </a:solidFill>
                <a:latin typeface="Georgia"/>
                <a:ea typeface="Georgia"/>
                <a:cs typeface="Georgia"/>
                <a:sym typeface="Georgia"/>
              </a:rPr>
              <a:t>, bem como, e, principalmente, contrárias as leis de  Conduta adotadas em nossopaís.</a:t>
            </a:r>
            <a:endParaRPr sz="1300">
              <a:solidFill>
                <a:schemeClr val="dk1"/>
              </a:solidFill>
              <a:latin typeface="Georgia"/>
              <a:ea typeface="Georgia"/>
              <a:cs typeface="Georgia"/>
              <a:sym typeface="Georgia"/>
            </a:endParaRPr>
          </a:p>
        </p:txBody>
      </p:sp>
      <p:sp>
        <p:nvSpPr>
          <p:cNvPr id="96" name="Google Shape;96;p3"/>
          <p:cNvSpPr txBox="1"/>
          <p:nvPr/>
        </p:nvSpPr>
        <p:spPr>
          <a:xfrm>
            <a:off x="2401697" y="5681777"/>
            <a:ext cx="4788535" cy="554990"/>
          </a:xfrm>
          <a:prstGeom prst="rect">
            <a:avLst/>
          </a:prstGeom>
          <a:noFill/>
          <a:ln>
            <a:noFill/>
          </a:ln>
        </p:spPr>
        <p:txBody>
          <a:bodyPr anchorCtr="0" anchor="t" bIns="0" lIns="0" spcFirstLastPara="1" rIns="0" wrap="square" tIns="14600">
            <a:spAutoFit/>
          </a:bodyPr>
          <a:lstStyle/>
          <a:p>
            <a:pPr indent="0" lvl="0" marL="1391285" marR="0" rtl="0" algn="l">
              <a:lnSpc>
                <a:spcPct val="100000"/>
              </a:lnSpc>
              <a:spcBef>
                <a:spcPts val="0"/>
              </a:spcBef>
              <a:spcAft>
                <a:spcPts val="0"/>
              </a:spcAft>
              <a:buNone/>
            </a:pPr>
            <a:r>
              <a:rPr b="1" lang="en-US" sz="1300">
                <a:solidFill>
                  <a:srgbClr val="242424"/>
                </a:solidFill>
                <a:latin typeface="Georgia"/>
                <a:ea typeface="Georgia"/>
                <a:cs typeface="Georgia"/>
                <a:sym typeface="Georgia"/>
              </a:rPr>
              <a:t>FERNANDO DIAS</a:t>
            </a:r>
            <a:endParaRPr sz="1300">
              <a:solidFill>
                <a:schemeClr val="dk1"/>
              </a:solidFill>
              <a:latin typeface="Georgia"/>
              <a:ea typeface="Georgia"/>
              <a:cs typeface="Georgia"/>
              <a:sym typeface="Georgia"/>
            </a:endParaRPr>
          </a:p>
          <a:p>
            <a:pPr indent="0" lvl="0" marL="12700" marR="0" rtl="0" algn="l">
              <a:lnSpc>
                <a:spcPct val="100000"/>
              </a:lnSpc>
              <a:spcBef>
                <a:spcPts val="1025"/>
              </a:spcBef>
              <a:spcAft>
                <a:spcPts val="0"/>
              </a:spcAft>
              <a:buNone/>
            </a:pPr>
            <a:r>
              <a:rPr b="1" lang="en-US" sz="1300">
                <a:solidFill>
                  <a:srgbClr val="242424"/>
                </a:solidFill>
                <a:latin typeface="Georgia"/>
                <a:ea typeface="Georgia"/>
                <a:cs typeface="Georgia"/>
                <a:sym typeface="Georgia"/>
              </a:rPr>
              <a:t>TITULAR DO 7° TABELIONATO DE NOTAS DE GOIÂNIA</a:t>
            </a:r>
            <a:endParaRPr sz="1300">
              <a:solidFill>
                <a:schemeClr val="dk1"/>
              </a:solidFill>
              <a:latin typeface="Georgia"/>
              <a:ea typeface="Georgia"/>
              <a:cs typeface="Georgia"/>
              <a:sym typeface="Georgia"/>
            </a:endParaRPr>
          </a:p>
        </p:txBody>
      </p:sp>
      <p:pic>
        <p:nvPicPr>
          <p:cNvPr id="97" name="Google Shape;97;p3"/>
          <p:cNvPicPr preferRelativeResize="0"/>
          <p:nvPr/>
        </p:nvPicPr>
        <p:blipFill rotWithShape="1">
          <a:blip r:embed="rId3">
            <a:alphaModFix/>
          </a:blip>
          <a:srcRect b="0" l="0" r="0" t="0"/>
          <a:stretch/>
        </p:blipFill>
        <p:spPr>
          <a:xfrm>
            <a:off x="3739896" y="3840493"/>
            <a:ext cx="1444752" cy="18836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nvSpPr>
        <p:spPr>
          <a:xfrm>
            <a:off x="474383" y="887882"/>
            <a:ext cx="2079625" cy="2338070"/>
          </a:xfrm>
          <a:prstGeom prst="rect">
            <a:avLst/>
          </a:prstGeom>
          <a:noFill/>
          <a:ln>
            <a:noFill/>
          </a:ln>
        </p:spPr>
        <p:txBody>
          <a:bodyPr anchorCtr="0" anchor="t" bIns="0" lIns="0" spcFirstLastPara="1" rIns="0" wrap="square" tIns="12050">
            <a:spAutoFit/>
          </a:bodyPr>
          <a:lstStyle/>
          <a:p>
            <a:pPr indent="0" lvl="0" marL="9461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1</a:t>
            </a:r>
            <a:endParaRPr sz="6000">
              <a:solidFill>
                <a:schemeClr val="dk1"/>
              </a:solidFill>
              <a:latin typeface="Georgia"/>
              <a:ea typeface="Georgia"/>
              <a:cs typeface="Georgia"/>
              <a:sym typeface="Georgia"/>
            </a:endParaRPr>
          </a:p>
          <a:p>
            <a:pPr indent="-4445" lvl="0" marL="12700" marR="5080" rtl="0" algn="ctr">
              <a:lnSpc>
                <a:spcPct val="103099"/>
              </a:lnSpc>
              <a:spcBef>
                <a:spcPts val="1360"/>
              </a:spcBef>
              <a:spcAft>
                <a:spcPts val="0"/>
              </a:spcAft>
              <a:buNone/>
            </a:pPr>
            <a:r>
              <a:rPr lang="en-US" sz="1950">
                <a:solidFill>
                  <a:srgbClr val="DBECF4"/>
                </a:solidFill>
                <a:latin typeface="Georgia"/>
                <a:ea typeface="Georgia"/>
                <a:cs typeface="Georgia"/>
                <a:sym typeface="Georgia"/>
              </a:rPr>
              <a:t>O que é o Manual  Anticorrupção do  Cartório Fernando  Dias?</a:t>
            </a:r>
            <a:endParaRPr sz="1950">
              <a:solidFill>
                <a:schemeClr val="dk1"/>
              </a:solidFill>
              <a:latin typeface="Georgia"/>
              <a:ea typeface="Georgia"/>
              <a:cs typeface="Georgia"/>
              <a:sym typeface="Georgia"/>
            </a:endParaRPr>
          </a:p>
        </p:txBody>
      </p:sp>
      <p:sp>
        <p:nvSpPr>
          <p:cNvPr id="103" name="Google Shape;103;p4"/>
          <p:cNvSpPr txBox="1"/>
          <p:nvPr/>
        </p:nvSpPr>
        <p:spPr>
          <a:xfrm>
            <a:off x="3201416" y="570927"/>
            <a:ext cx="5405120" cy="1644014"/>
          </a:xfrm>
          <a:prstGeom prst="rect">
            <a:avLst/>
          </a:prstGeom>
          <a:noFill/>
          <a:ln>
            <a:noFill/>
          </a:ln>
        </p:spPr>
        <p:txBody>
          <a:bodyPr anchorCtr="0" anchor="t" bIns="0" lIns="0" spcFirstLastPara="1" rIns="0" wrap="square" tIns="104775">
            <a:spAutoFit/>
          </a:bodyPr>
          <a:lstStyle/>
          <a:p>
            <a:pPr indent="0" lvl="0" marL="55880" marR="0" rtl="0" algn="ctr">
              <a:lnSpc>
                <a:spcPct val="100000"/>
              </a:lnSpc>
              <a:spcBef>
                <a:spcPts val="0"/>
              </a:spcBef>
              <a:spcAft>
                <a:spcPts val="0"/>
              </a:spcAft>
              <a:buNone/>
            </a:pPr>
            <a:r>
              <a:rPr lang="en-US" sz="1350">
                <a:solidFill>
                  <a:srgbClr val="242424"/>
                </a:solidFill>
                <a:latin typeface="Georgia"/>
                <a:ea typeface="Georgia"/>
                <a:cs typeface="Georgia"/>
                <a:sym typeface="Georgia"/>
              </a:rPr>
              <a:t>O “Manual Anticorrupção do Cartório Fernando Dias” é um guia</a:t>
            </a:r>
            <a:endParaRPr sz="1350">
              <a:solidFill>
                <a:schemeClr val="dk1"/>
              </a:solidFill>
              <a:latin typeface="Georgia"/>
              <a:ea typeface="Georgia"/>
              <a:cs typeface="Georgia"/>
              <a:sym typeface="Georgia"/>
            </a:endParaRPr>
          </a:p>
          <a:p>
            <a:pPr indent="0" lvl="0" marL="0" marR="0" rtl="0" algn="ctr">
              <a:lnSpc>
                <a:spcPct val="100000"/>
              </a:lnSpc>
              <a:spcBef>
                <a:spcPts val="720"/>
              </a:spcBef>
              <a:spcAft>
                <a:spcPts val="0"/>
              </a:spcAft>
              <a:buNone/>
            </a:pPr>
            <a:r>
              <a:rPr lang="en-US" sz="1350">
                <a:solidFill>
                  <a:srgbClr val="242424"/>
                </a:solidFill>
                <a:latin typeface="Georgia"/>
                <a:ea typeface="Georgia"/>
                <a:cs typeface="Georgia"/>
                <a:sym typeface="Georgia"/>
              </a:rPr>
              <a:t>didático que tem  o objetivo  de orientar os usuários, profissionais,</a:t>
            </a:r>
            <a:endParaRPr sz="1350">
              <a:solidFill>
                <a:schemeClr val="dk1"/>
              </a:solidFill>
              <a:latin typeface="Georgia"/>
              <a:ea typeface="Georgia"/>
              <a:cs typeface="Georgia"/>
              <a:sym typeface="Georgia"/>
            </a:endParaRPr>
          </a:p>
          <a:p>
            <a:pPr indent="0" lvl="0" marL="12700" marR="5080" rtl="0" algn="just">
              <a:lnSpc>
                <a:spcPct val="200000"/>
              </a:lnSpc>
              <a:spcBef>
                <a:spcPts val="55"/>
              </a:spcBef>
              <a:spcAft>
                <a:spcPts val="0"/>
              </a:spcAft>
              <a:buNone/>
            </a:pPr>
            <a:r>
              <a:rPr lang="en-US" sz="1350">
                <a:solidFill>
                  <a:srgbClr val="242424"/>
                </a:solidFill>
                <a:latin typeface="Georgia"/>
                <a:ea typeface="Georgia"/>
                <a:cs typeface="Georgia"/>
                <a:sym typeface="Georgia"/>
              </a:rPr>
              <a:t>incluindo prestadores de serviços, sobre as condutas anticorrupção,  dentro dos princípios da Missão, Visão e Valores do Cartório,  conforme estabelecido por seu Titular.</a:t>
            </a:r>
            <a:endParaRPr sz="1350">
              <a:solidFill>
                <a:schemeClr val="dk1"/>
              </a:solidFill>
              <a:latin typeface="Georgia"/>
              <a:ea typeface="Georgia"/>
              <a:cs typeface="Georgia"/>
              <a:sym typeface="Georgia"/>
            </a:endParaRPr>
          </a:p>
        </p:txBody>
      </p:sp>
      <p:sp>
        <p:nvSpPr>
          <p:cNvPr id="104" name="Google Shape;104;p4"/>
          <p:cNvSpPr txBox="1"/>
          <p:nvPr/>
        </p:nvSpPr>
        <p:spPr>
          <a:xfrm>
            <a:off x="3198114" y="2311158"/>
            <a:ext cx="5414645" cy="2328545"/>
          </a:xfrm>
          <a:prstGeom prst="rect">
            <a:avLst/>
          </a:prstGeom>
          <a:noFill/>
          <a:ln>
            <a:noFill/>
          </a:ln>
        </p:spPr>
        <p:txBody>
          <a:bodyPr anchorCtr="0" anchor="t" bIns="0" lIns="0" spcFirstLastPara="1" rIns="0" wrap="square" tIns="104125">
            <a:spAutoFit/>
          </a:bodyPr>
          <a:lstStyle/>
          <a:p>
            <a:pPr indent="0" lvl="0" marL="48260" marR="0" rtl="0" algn="ctr">
              <a:lnSpc>
                <a:spcPct val="100000"/>
              </a:lnSpc>
              <a:spcBef>
                <a:spcPts val="0"/>
              </a:spcBef>
              <a:spcAft>
                <a:spcPts val="0"/>
              </a:spcAft>
              <a:buNone/>
            </a:pPr>
            <a:r>
              <a:rPr lang="en-US" sz="1350">
                <a:solidFill>
                  <a:srgbClr val="242424"/>
                </a:solidFill>
                <a:latin typeface="Georgia"/>
                <a:ea typeface="Georgia"/>
                <a:cs typeface="Georgia"/>
                <a:sym typeface="Georgia"/>
              </a:rPr>
              <a:t>Ele foi desenvolvido para auxiliar você a entender Nossa Política</a:t>
            </a:r>
            <a:endParaRPr sz="1350">
              <a:solidFill>
                <a:schemeClr val="dk1"/>
              </a:solidFill>
              <a:latin typeface="Georgia"/>
              <a:ea typeface="Georgia"/>
              <a:cs typeface="Georgia"/>
              <a:sym typeface="Georgia"/>
            </a:endParaRPr>
          </a:p>
          <a:p>
            <a:pPr indent="0" lvl="0" marL="0" marR="0" rtl="0" algn="ctr">
              <a:lnSpc>
                <a:spcPct val="100000"/>
              </a:lnSpc>
              <a:spcBef>
                <a:spcPts val="720"/>
              </a:spcBef>
              <a:spcAft>
                <a:spcPts val="0"/>
              </a:spcAft>
              <a:buNone/>
            </a:pPr>
            <a:r>
              <a:rPr lang="en-US" sz="1350">
                <a:solidFill>
                  <a:srgbClr val="242424"/>
                </a:solidFill>
                <a:latin typeface="Georgia"/>
                <a:ea typeface="Georgia"/>
                <a:cs typeface="Georgia"/>
                <a:sym typeface="Georgia"/>
              </a:rPr>
              <a:t>Anticorrupção. O manual esclarece o significado do termo  corrupção</a:t>
            </a:r>
            <a:endParaRPr sz="1350">
              <a:solidFill>
                <a:schemeClr val="dk1"/>
              </a:solidFill>
              <a:latin typeface="Georgia"/>
              <a:ea typeface="Georgia"/>
              <a:cs typeface="Georgia"/>
              <a:sym typeface="Georgia"/>
            </a:endParaRPr>
          </a:p>
          <a:p>
            <a:pPr indent="0" lvl="0" marL="12700" marR="0" rtl="0" algn="just">
              <a:lnSpc>
                <a:spcPct val="100000"/>
              </a:lnSpc>
              <a:spcBef>
                <a:spcPts val="1045"/>
              </a:spcBef>
              <a:spcAft>
                <a:spcPts val="0"/>
              </a:spcAft>
              <a:buNone/>
            </a:pPr>
            <a:r>
              <a:rPr lang="en-US" sz="1350">
                <a:solidFill>
                  <a:srgbClr val="242424"/>
                </a:solidFill>
                <a:latin typeface="Georgia"/>
                <a:ea typeface="Georgia"/>
                <a:cs typeface="Georgia"/>
                <a:sym typeface="Georgia"/>
              </a:rPr>
              <a:t>e como a corrupção pode afetar negativamente a imagem do Cartório</a:t>
            </a:r>
            <a:endParaRPr sz="1350">
              <a:solidFill>
                <a:schemeClr val="dk1"/>
              </a:solidFill>
              <a:latin typeface="Georgia"/>
              <a:ea typeface="Georgia"/>
              <a:cs typeface="Georgia"/>
              <a:sym typeface="Georgia"/>
            </a:endParaRPr>
          </a:p>
          <a:p>
            <a:pPr indent="0" lvl="0" marL="12700" marR="5715" rtl="0" algn="just">
              <a:lnSpc>
                <a:spcPct val="166500"/>
              </a:lnSpc>
              <a:spcBef>
                <a:spcPts val="0"/>
              </a:spcBef>
              <a:spcAft>
                <a:spcPts val="0"/>
              </a:spcAft>
              <a:buNone/>
            </a:pPr>
            <a:r>
              <a:rPr lang="en-US" sz="1350">
                <a:solidFill>
                  <a:srgbClr val="242424"/>
                </a:solidFill>
                <a:latin typeface="Georgia"/>
                <a:ea typeface="Georgia"/>
                <a:cs typeface="Georgia"/>
                <a:sym typeface="Georgia"/>
              </a:rPr>
              <a:t>Fernando Dias. Explica quais são as ações esperadas por parte dos  nossos funcionários, colaboradores e demais prestadores de serviços,  deixando claro ainda, quais são as penalidades aplicadas a atos  corruptivos e até mesmo ilegais.</a:t>
            </a:r>
            <a:endParaRPr sz="1350">
              <a:solidFill>
                <a:schemeClr val="dk1"/>
              </a:solidFill>
              <a:latin typeface="Georgia"/>
              <a:ea typeface="Georgia"/>
              <a:cs typeface="Georgia"/>
              <a:sym typeface="Georgia"/>
            </a:endParaRPr>
          </a:p>
        </p:txBody>
      </p:sp>
      <p:sp>
        <p:nvSpPr>
          <p:cNvPr id="105" name="Google Shape;105;p4"/>
          <p:cNvSpPr txBox="1"/>
          <p:nvPr/>
        </p:nvSpPr>
        <p:spPr>
          <a:xfrm>
            <a:off x="3201416" y="4757051"/>
            <a:ext cx="5407660" cy="1305560"/>
          </a:xfrm>
          <a:prstGeom prst="rect">
            <a:avLst/>
          </a:prstGeom>
          <a:noFill/>
          <a:ln>
            <a:noFill/>
          </a:ln>
        </p:spPr>
        <p:txBody>
          <a:bodyPr anchorCtr="0" anchor="t" bIns="0" lIns="0" spcFirstLastPara="1" rIns="0" wrap="square" tIns="104125">
            <a:spAutoFit/>
          </a:bodyPr>
          <a:lstStyle/>
          <a:p>
            <a:pPr indent="0" lvl="0" marL="337185" marR="0" rtl="0" algn="l">
              <a:lnSpc>
                <a:spcPct val="100000"/>
              </a:lnSpc>
              <a:spcBef>
                <a:spcPts val="0"/>
              </a:spcBef>
              <a:spcAft>
                <a:spcPts val="0"/>
              </a:spcAft>
              <a:buNone/>
            </a:pPr>
            <a:r>
              <a:rPr lang="en-US" sz="1350">
                <a:solidFill>
                  <a:srgbClr val="242424"/>
                </a:solidFill>
                <a:latin typeface="Georgia"/>
                <a:ea typeface="Georgia"/>
                <a:cs typeface="Georgia"/>
                <a:sym typeface="Georgia"/>
              </a:rPr>
              <a:t>A Política Anticorrupção do Cartório Fernando Dias foi criada</a:t>
            </a:r>
            <a:endParaRPr sz="1350">
              <a:solidFill>
                <a:schemeClr val="dk1"/>
              </a:solidFill>
              <a:latin typeface="Georgia"/>
              <a:ea typeface="Georgia"/>
              <a:cs typeface="Georgia"/>
              <a:sym typeface="Georgia"/>
            </a:endParaRPr>
          </a:p>
          <a:p>
            <a:pPr indent="0" lvl="0" marL="12700" marR="0" rtl="0" algn="l">
              <a:lnSpc>
                <a:spcPct val="100000"/>
              </a:lnSpc>
              <a:spcBef>
                <a:spcPts val="720"/>
              </a:spcBef>
              <a:spcAft>
                <a:spcPts val="0"/>
              </a:spcAft>
              <a:buNone/>
            </a:pPr>
            <a:r>
              <a:rPr lang="en-US" sz="1350">
                <a:solidFill>
                  <a:srgbClr val="242424"/>
                </a:solidFill>
                <a:latin typeface="Georgia"/>
                <a:ea typeface="Georgia"/>
                <a:cs typeface="Georgia"/>
                <a:sym typeface="Georgia"/>
              </a:rPr>
              <a:t>para entendimento  das regras  internas  e demais  normas  legais,</a:t>
            </a:r>
            <a:endParaRPr sz="1350">
              <a:solidFill>
                <a:schemeClr val="dk1"/>
              </a:solidFill>
              <a:latin typeface="Georgia"/>
              <a:ea typeface="Georgia"/>
              <a:cs typeface="Georgia"/>
              <a:sym typeface="Georgia"/>
            </a:endParaRPr>
          </a:p>
          <a:p>
            <a:pPr indent="0" lvl="0" marL="12700" marR="5080" rtl="0" algn="l">
              <a:lnSpc>
                <a:spcPct val="166400"/>
              </a:lnSpc>
              <a:spcBef>
                <a:spcPts val="5"/>
              </a:spcBef>
              <a:spcAft>
                <a:spcPts val="0"/>
              </a:spcAft>
              <a:buNone/>
            </a:pPr>
            <a:r>
              <a:rPr lang="en-US" sz="1350">
                <a:solidFill>
                  <a:srgbClr val="242424"/>
                </a:solidFill>
                <a:latin typeface="Georgia"/>
                <a:ea typeface="Georgia"/>
                <a:cs typeface="Georgia"/>
                <a:sym typeface="Georgia"/>
              </a:rPr>
              <a:t>devendo ser observada por todos os seus empregados e terceiros que  se relacionam com o Cartório.</a:t>
            </a:r>
            <a:endParaRPr sz="1350">
              <a:solidFill>
                <a:schemeClr val="dk1"/>
              </a:solidFill>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5"/>
          <p:cNvSpPr txBox="1"/>
          <p:nvPr/>
        </p:nvSpPr>
        <p:spPr>
          <a:xfrm>
            <a:off x="547954" y="887882"/>
            <a:ext cx="2077720" cy="2338070"/>
          </a:xfrm>
          <a:prstGeom prst="rect">
            <a:avLst/>
          </a:prstGeom>
          <a:noFill/>
          <a:ln>
            <a:noFill/>
          </a:ln>
        </p:spPr>
        <p:txBody>
          <a:bodyPr anchorCtr="0" anchor="t" bIns="0" lIns="0" spcFirstLastPara="1" rIns="0" wrap="square" tIns="12050">
            <a:spAutoFit/>
          </a:bodyPr>
          <a:lstStyle/>
          <a:p>
            <a:pPr indent="0" lvl="0" marL="9652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1</a:t>
            </a:r>
            <a:endParaRPr sz="6000">
              <a:solidFill>
                <a:schemeClr val="dk1"/>
              </a:solidFill>
              <a:latin typeface="Georgia"/>
              <a:ea typeface="Georgia"/>
              <a:cs typeface="Georgia"/>
              <a:sym typeface="Georgia"/>
            </a:endParaRPr>
          </a:p>
          <a:p>
            <a:pPr indent="-4444" lvl="0" marL="12065" marR="5080" rtl="0" algn="ctr">
              <a:lnSpc>
                <a:spcPct val="103099"/>
              </a:lnSpc>
              <a:spcBef>
                <a:spcPts val="1360"/>
              </a:spcBef>
              <a:spcAft>
                <a:spcPts val="0"/>
              </a:spcAft>
              <a:buNone/>
            </a:pPr>
            <a:r>
              <a:rPr lang="en-US" sz="1950">
                <a:solidFill>
                  <a:srgbClr val="DBECF4"/>
                </a:solidFill>
                <a:latin typeface="Georgia"/>
                <a:ea typeface="Georgia"/>
                <a:cs typeface="Georgia"/>
                <a:sym typeface="Georgia"/>
              </a:rPr>
              <a:t>O que é o Manual  Anticorrupção do  Cartório Fernando  Dias?</a:t>
            </a:r>
            <a:endParaRPr sz="1950">
              <a:solidFill>
                <a:schemeClr val="dk1"/>
              </a:solidFill>
              <a:latin typeface="Georgia"/>
              <a:ea typeface="Georgia"/>
              <a:cs typeface="Georgia"/>
              <a:sym typeface="Georgia"/>
            </a:endParaRPr>
          </a:p>
        </p:txBody>
      </p:sp>
      <p:sp>
        <p:nvSpPr>
          <p:cNvPr id="111" name="Google Shape;111;p5"/>
          <p:cNvSpPr txBox="1"/>
          <p:nvPr/>
        </p:nvSpPr>
        <p:spPr>
          <a:xfrm>
            <a:off x="3206750" y="719665"/>
            <a:ext cx="5492750" cy="1301750"/>
          </a:xfrm>
          <a:prstGeom prst="rect">
            <a:avLst/>
          </a:prstGeom>
          <a:noFill/>
          <a:ln>
            <a:noFill/>
          </a:ln>
        </p:spPr>
        <p:txBody>
          <a:bodyPr anchorCtr="0" anchor="t" bIns="0" lIns="0" spcFirstLastPara="1" rIns="0" wrap="square" tIns="81275">
            <a:spAutoFit/>
          </a:bodyPr>
          <a:lstStyle/>
          <a:p>
            <a:pPr indent="0" lvl="0" marL="287655" marR="0" rtl="0" algn="l">
              <a:lnSpc>
                <a:spcPct val="100000"/>
              </a:lnSpc>
              <a:spcBef>
                <a:spcPts val="0"/>
              </a:spcBef>
              <a:spcAft>
                <a:spcPts val="0"/>
              </a:spcAft>
              <a:buNone/>
            </a:pPr>
            <a:r>
              <a:rPr lang="en-US" sz="1450">
                <a:solidFill>
                  <a:srgbClr val="242424"/>
                </a:solidFill>
                <a:latin typeface="Georgia"/>
                <a:ea typeface="Georgia"/>
                <a:cs typeface="Georgia"/>
                <a:sym typeface="Georgia"/>
              </a:rPr>
              <a:t>A política estabelece regras internas para a prevenção e</a:t>
            </a:r>
            <a:endParaRPr sz="1450">
              <a:solidFill>
                <a:schemeClr val="dk1"/>
              </a:solidFill>
              <a:latin typeface="Georgia"/>
              <a:ea typeface="Georgia"/>
              <a:cs typeface="Georgia"/>
              <a:sym typeface="Georgia"/>
            </a:endParaRPr>
          </a:p>
          <a:p>
            <a:pPr indent="0" lvl="0" marL="12700" marR="0" rtl="0" algn="l">
              <a:lnSpc>
                <a:spcPct val="100000"/>
              </a:lnSpc>
              <a:spcBef>
                <a:spcPts val="550"/>
              </a:spcBef>
              <a:spcAft>
                <a:spcPts val="0"/>
              </a:spcAft>
              <a:buNone/>
            </a:pPr>
            <a:r>
              <a:rPr lang="en-US" sz="1500">
                <a:solidFill>
                  <a:srgbClr val="242424"/>
                </a:solidFill>
                <a:latin typeface="Georgia"/>
                <a:ea typeface="Georgia"/>
                <a:cs typeface="Georgia"/>
                <a:sym typeface="Georgia"/>
              </a:rPr>
              <a:t>remediação de possíveis atos corruptivos contra a realização de</a:t>
            </a:r>
            <a:endParaRPr sz="1500">
              <a:solidFill>
                <a:schemeClr val="dk1"/>
              </a:solidFill>
              <a:latin typeface="Georgia"/>
              <a:ea typeface="Georgia"/>
              <a:cs typeface="Georgia"/>
              <a:sym typeface="Georgia"/>
            </a:endParaRPr>
          </a:p>
          <a:p>
            <a:pPr indent="0" lvl="0" marL="12700" marR="8255" rtl="0" algn="l">
              <a:lnSpc>
                <a:spcPct val="154900"/>
              </a:lnSpc>
              <a:spcBef>
                <a:spcPts val="25"/>
              </a:spcBef>
              <a:spcAft>
                <a:spcPts val="0"/>
              </a:spcAft>
              <a:buNone/>
            </a:pPr>
            <a:r>
              <a:rPr lang="en-US" sz="1450">
                <a:solidFill>
                  <a:srgbClr val="242424"/>
                </a:solidFill>
                <a:latin typeface="Georgia"/>
                <a:ea typeface="Georgia"/>
                <a:cs typeface="Georgia"/>
                <a:sym typeface="Georgia"/>
              </a:rPr>
              <a:t>atos internos. Devendo ser observado os princípios  notariais  para realização dos serviços prestados por esta serventia.</a:t>
            </a:r>
            <a:endParaRPr sz="1450">
              <a:solidFill>
                <a:schemeClr val="dk1"/>
              </a:solidFill>
              <a:latin typeface="Georgia"/>
              <a:ea typeface="Georgia"/>
              <a:cs typeface="Georgia"/>
              <a:sym typeface="Georgia"/>
            </a:endParaRPr>
          </a:p>
        </p:txBody>
      </p:sp>
      <p:sp>
        <p:nvSpPr>
          <p:cNvPr id="112" name="Google Shape;112;p5"/>
          <p:cNvSpPr txBox="1"/>
          <p:nvPr/>
        </p:nvSpPr>
        <p:spPr>
          <a:xfrm>
            <a:off x="3206750" y="2034972"/>
            <a:ext cx="5493300" cy="3808200"/>
          </a:xfrm>
          <a:prstGeom prst="rect">
            <a:avLst/>
          </a:prstGeom>
          <a:noFill/>
          <a:ln>
            <a:noFill/>
          </a:ln>
        </p:spPr>
        <p:txBody>
          <a:bodyPr anchorCtr="0" anchor="t" bIns="0" lIns="0" spcFirstLastPara="1" rIns="0" wrap="square" tIns="17125">
            <a:spAutoFit/>
          </a:bodyPr>
          <a:lstStyle/>
          <a:p>
            <a:pPr indent="319405" lvl="0" marL="12700" marR="5080" rtl="0" algn="just">
              <a:lnSpc>
                <a:spcPct val="155600"/>
              </a:lnSpc>
              <a:spcBef>
                <a:spcPts val="0"/>
              </a:spcBef>
              <a:spcAft>
                <a:spcPts val="0"/>
              </a:spcAft>
              <a:buNone/>
            </a:pPr>
            <a:r>
              <a:rPr lang="en-US" sz="1450">
                <a:solidFill>
                  <a:srgbClr val="242424"/>
                </a:solidFill>
                <a:latin typeface="Georgia"/>
                <a:ea typeface="Georgia"/>
                <a:cs typeface="Georgia"/>
                <a:sym typeface="Georgia"/>
              </a:rPr>
              <a:t>É imprescindível que todos nós estejamos cientes do  cumprimento das leis anticorrupção, uma falha nesse escopo  resulta em penalidades que incluem responsabilidade civil e  administrativa para os empregados que </a:t>
            </a:r>
            <a:r>
              <a:rPr lang="en-US" sz="1450">
                <a:solidFill>
                  <a:srgbClr val="242424"/>
                </a:solidFill>
                <a:latin typeface="Georgia"/>
                <a:ea typeface="Georgia"/>
                <a:cs typeface="Georgia"/>
                <a:sym typeface="Georgia"/>
              </a:rPr>
              <a:t>infringirem</a:t>
            </a:r>
            <a:r>
              <a:rPr lang="en-US" sz="1450">
                <a:solidFill>
                  <a:srgbClr val="242424"/>
                </a:solidFill>
                <a:latin typeface="Georgia"/>
                <a:ea typeface="Georgia"/>
                <a:cs typeface="Georgia"/>
                <a:sym typeface="Georgia"/>
              </a:rPr>
              <a:t> as leis. O  Cartório Fernando Dias não aceita a prática de atos que possam  ser caracterizados como atos de corrupção e incentiva o relato de  qualquer suspeita de atos ilícitos através do Canal de Denúncias/Fale Conosco </a:t>
            </a:r>
            <a:r>
              <a:rPr lang="en-US" sz="1450">
                <a:solidFill>
                  <a:srgbClr val="242424"/>
                </a:solidFill>
                <a:latin typeface="Georgia"/>
                <a:ea typeface="Georgia"/>
                <a:cs typeface="Georgia"/>
                <a:sym typeface="Georgia"/>
              </a:rPr>
              <a:t>disponível </a:t>
            </a:r>
            <a:r>
              <a:rPr lang="en-US" sz="1450">
                <a:solidFill>
                  <a:srgbClr val="242424"/>
                </a:solidFill>
                <a:latin typeface="Georgia"/>
                <a:ea typeface="Georgia"/>
                <a:cs typeface="Georgia"/>
                <a:sym typeface="Georgia"/>
              </a:rPr>
              <a:t>em nosso site, será direcionado ao email </a:t>
            </a:r>
            <a:r>
              <a:rPr lang="en-US" sz="1600" u="sng">
                <a:solidFill>
                  <a:srgbClr val="0000FF"/>
                </a:solidFill>
                <a:latin typeface="Georgia"/>
                <a:ea typeface="Georgia"/>
                <a:cs typeface="Georgia"/>
                <a:sym typeface="Georgia"/>
                <a:hlinkClick r:id="rId3">
                  <a:extLst>
                    <a:ext uri="{A12FA001-AC4F-418D-AE19-62706E023703}">
                      <ahyp:hlinkClr val="tx"/>
                    </a:ext>
                  </a:extLst>
                </a:hlinkClick>
              </a:rPr>
              <a:t>denuncia@setimonotas.com.br</a:t>
            </a:r>
            <a:r>
              <a:rPr lang="en-US" sz="1600">
                <a:solidFill>
                  <a:schemeClr val="dk1"/>
                </a:solidFill>
                <a:latin typeface="Georgia"/>
                <a:ea typeface="Georgia"/>
                <a:cs typeface="Georgia"/>
                <a:sym typeface="Georgia"/>
              </a:rPr>
              <a:t>, onde será </a:t>
            </a:r>
            <a:r>
              <a:rPr lang="en-US" sz="1600">
                <a:solidFill>
                  <a:schemeClr val="dk1"/>
                </a:solidFill>
                <a:latin typeface="Georgia"/>
                <a:ea typeface="Georgia"/>
                <a:cs typeface="Georgia"/>
                <a:sym typeface="Georgia"/>
              </a:rPr>
              <a:t>analisado</a:t>
            </a:r>
            <a:r>
              <a:rPr lang="en-US" sz="1600">
                <a:solidFill>
                  <a:schemeClr val="dk1"/>
                </a:solidFill>
                <a:latin typeface="Georgia"/>
                <a:ea typeface="Georgia"/>
                <a:cs typeface="Georgia"/>
                <a:sym typeface="Georgia"/>
              </a:rPr>
              <a:t> e tratado pelo Comitê Compliance sem prejuízo da utilização de outros meios de comunicação.</a:t>
            </a:r>
            <a:endParaRPr sz="1600">
              <a:solidFill>
                <a:schemeClr val="dk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6"/>
          <p:cNvSpPr txBox="1"/>
          <p:nvPr/>
        </p:nvSpPr>
        <p:spPr>
          <a:xfrm>
            <a:off x="465975" y="887882"/>
            <a:ext cx="2080895" cy="1743075"/>
          </a:xfrm>
          <a:prstGeom prst="rect">
            <a:avLst/>
          </a:prstGeom>
          <a:noFill/>
          <a:ln>
            <a:noFill/>
          </a:ln>
        </p:spPr>
        <p:txBody>
          <a:bodyPr anchorCtr="0" anchor="t" bIns="0" lIns="0" spcFirstLastPara="1" rIns="0" wrap="square" tIns="12050">
            <a:spAutoFit/>
          </a:bodyPr>
          <a:lstStyle/>
          <a:p>
            <a:pPr indent="0" lvl="0" marL="116204"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2</a:t>
            </a:r>
            <a:endParaRPr sz="6000">
              <a:solidFill>
                <a:schemeClr val="dk1"/>
              </a:solidFill>
              <a:latin typeface="Georgia"/>
              <a:ea typeface="Georgia"/>
              <a:cs typeface="Georgia"/>
              <a:sym typeface="Georgia"/>
            </a:endParaRPr>
          </a:p>
          <a:p>
            <a:pPr indent="0" lvl="0" marL="43815" marR="0" rtl="0" algn="l">
              <a:lnSpc>
                <a:spcPct val="100000"/>
              </a:lnSpc>
              <a:spcBef>
                <a:spcPts val="1639"/>
              </a:spcBef>
              <a:spcAft>
                <a:spcPts val="0"/>
              </a:spcAft>
              <a:buNone/>
            </a:pPr>
            <a:r>
              <a:rPr lang="en-US" sz="1950">
                <a:solidFill>
                  <a:srgbClr val="FFFFFF"/>
                </a:solidFill>
                <a:latin typeface="Georgia"/>
                <a:ea typeface="Georgia"/>
                <a:cs typeface="Georgia"/>
                <a:sym typeface="Georgia"/>
              </a:rPr>
              <a:t>O que é corrupção</a:t>
            </a:r>
            <a:endParaRPr sz="1950">
              <a:solidFill>
                <a:schemeClr val="dk1"/>
              </a:solidFill>
              <a:latin typeface="Georgia"/>
              <a:ea typeface="Georgia"/>
              <a:cs typeface="Georgia"/>
              <a:sym typeface="Georgia"/>
            </a:endParaRPr>
          </a:p>
          <a:p>
            <a:pPr indent="0" lvl="0" marL="12700" marR="0" rtl="0" algn="l">
              <a:lnSpc>
                <a:spcPct val="100000"/>
              </a:lnSpc>
              <a:spcBef>
                <a:spcPts val="5"/>
              </a:spcBef>
              <a:spcAft>
                <a:spcPts val="0"/>
              </a:spcAft>
              <a:buNone/>
            </a:pPr>
            <a:r>
              <a:rPr lang="en-US" sz="1950">
                <a:solidFill>
                  <a:srgbClr val="FFFFFF"/>
                </a:solidFill>
                <a:latin typeface="Georgia"/>
                <a:ea typeface="Georgia"/>
                <a:cs typeface="Georgia"/>
                <a:sym typeface="Georgia"/>
              </a:rPr>
              <a:t>e como ela ocorre?</a:t>
            </a:r>
            <a:endParaRPr sz="1950">
              <a:solidFill>
                <a:schemeClr val="dk1"/>
              </a:solidFill>
              <a:latin typeface="Georgia"/>
              <a:ea typeface="Georgia"/>
              <a:cs typeface="Georgia"/>
              <a:sym typeface="Georgia"/>
            </a:endParaRPr>
          </a:p>
        </p:txBody>
      </p:sp>
      <p:sp>
        <p:nvSpPr>
          <p:cNvPr id="118" name="Google Shape;118;p6"/>
          <p:cNvSpPr txBox="1"/>
          <p:nvPr/>
        </p:nvSpPr>
        <p:spPr>
          <a:xfrm>
            <a:off x="3206750" y="643189"/>
            <a:ext cx="5493385" cy="5268595"/>
          </a:xfrm>
          <a:prstGeom prst="rect">
            <a:avLst/>
          </a:prstGeom>
          <a:noFill/>
          <a:ln>
            <a:noFill/>
          </a:ln>
        </p:spPr>
        <p:txBody>
          <a:bodyPr anchorCtr="0" anchor="t" bIns="0" lIns="0" spcFirstLastPara="1" rIns="0" wrap="square" tIns="13325">
            <a:spAutoFit/>
          </a:bodyPr>
          <a:lstStyle/>
          <a:p>
            <a:pPr indent="224790" lvl="0" marL="12700" marR="13334" rtl="0" algn="just">
              <a:lnSpc>
                <a:spcPct val="144600"/>
              </a:lnSpc>
              <a:spcBef>
                <a:spcPts val="0"/>
              </a:spcBef>
              <a:spcAft>
                <a:spcPts val="0"/>
              </a:spcAft>
              <a:buNone/>
            </a:pPr>
            <a:r>
              <a:rPr b="1" lang="en-US" sz="1350">
                <a:solidFill>
                  <a:srgbClr val="242424"/>
                </a:solidFill>
                <a:latin typeface="Georgia"/>
                <a:ea typeface="Georgia"/>
                <a:cs typeface="Georgia"/>
                <a:sym typeface="Georgia"/>
              </a:rPr>
              <a:t>Corrupção </a:t>
            </a:r>
            <a:r>
              <a:rPr lang="en-US" sz="1350">
                <a:solidFill>
                  <a:srgbClr val="242424"/>
                </a:solidFill>
                <a:latin typeface="Georgia"/>
                <a:ea typeface="Georgia"/>
                <a:cs typeface="Georgia"/>
                <a:sym typeface="Georgia"/>
              </a:rPr>
              <a:t>é o efeito ou </a:t>
            </a:r>
            <a:r>
              <a:rPr b="1" lang="en-US" sz="1350">
                <a:solidFill>
                  <a:srgbClr val="242424"/>
                </a:solidFill>
                <a:latin typeface="Georgia"/>
                <a:ea typeface="Georgia"/>
                <a:cs typeface="Georgia"/>
                <a:sym typeface="Georgia"/>
              </a:rPr>
              <a:t>ato de  corromper  </a:t>
            </a:r>
            <a:r>
              <a:rPr lang="en-US" sz="1350">
                <a:solidFill>
                  <a:srgbClr val="242424"/>
                </a:solidFill>
                <a:latin typeface="Georgia"/>
                <a:ea typeface="Georgia"/>
                <a:cs typeface="Georgia"/>
                <a:sym typeface="Georgia"/>
              </a:rPr>
              <a:t>alguém  ou algo,  com a finalidade de </a:t>
            </a:r>
            <a:r>
              <a:rPr b="1" lang="en-US" sz="1350">
                <a:solidFill>
                  <a:srgbClr val="242424"/>
                </a:solidFill>
                <a:latin typeface="Georgia"/>
                <a:ea typeface="Georgia"/>
                <a:cs typeface="Georgia"/>
                <a:sym typeface="Georgia"/>
              </a:rPr>
              <a:t>obter vantagens </a:t>
            </a:r>
            <a:r>
              <a:rPr lang="en-US" sz="1350">
                <a:solidFill>
                  <a:srgbClr val="242424"/>
                </a:solidFill>
                <a:latin typeface="Georgia"/>
                <a:ea typeface="Georgia"/>
                <a:cs typeface="Georgia"/>
                <a:sym typeface="Georgia"/>
              </a:rPr>
              <a:t>em relação aos outros por  meios considerados ilegais ou ilícitos.</a:t>
            </a:r>
            <a:endParaRPr sz="1350">
              <a:solidFill>
                <a:schemeClr val="dk1"/>
              </a:solidFill>
              <a:latin typeface="Georgia"/>
              <a:ea typeface="Georgia"/>
              <a:cs typeface="Georgia"/>
              <a:sym typeface="Georgia"/>
            </a:endParaRPr>
          </a:p>
          <a:p>
            <a:pPr indent="256540" lvl="0" marL="12700" marR="8890" rtl="0" algn="just">
              <a:lnSpc>
                <a:spcPct val="146800"/>
              </a:lnSpc>
              <a:spcBef>
                <a:spcPts val="284"/>
              </a:spcBef>
              <a:spcAft>
                <a:spcPts val="0"/>
              </a:spcAft>
              <a:buNone/>
            </a:pPr>
            <a:r>
              <a:rPr lang="en-US" sz="1350">
                <a:solidFill>
                  <a:srgbClr val="242424"/>
                </a:solidFill>
                <a:latin typeface="Georgia"/>
                <a:ea typeface="Georgia"/>
                <a:cs typeface="Georgia"/>
                <a:sym typeface="Georgia"/>
              </a:rPr>
              <a:t>Etimologicamente, o termo "corrupção" surgiu a partir do latim  </a:t>
            </a:r>
            <a:r>
              <a:rPr i="1" lang="en-US" sz="1350">
                <a:solidFill>
                  <a:srgbClr val="242424"/>
                </a:solidFill>
                <a:latin typeface="Georgia"/>
                <a:ea typeface="Georgia"/>
                <a:cs typeface="Georgia"/>
                <a:sym typeface="Georgia"/>
              </a:rPr>
              <a:t>corruptus</a:t>
            </a:r>
            <a:r>
              <a:rPr lang="en-US" sz="1350">
                <a:solidFill>
                  <a:srgbClr val="242424"/>
                </a:solidFill>
                <a:latin typeface="Georgia"/>
                <a:ea typeface="Georgia"/>
                <a:cs typeface="Georgia"/>
                <a:sym typeface="Georgia"/>
              </a:rPr>
              <a:t>, que significa o "ato de quebrar aos pedaços", ou seja,  decompor e deteriorar algo.</a:t>
            </a:r>
            <a:endParaRPr sz="1350">
              <a:solidFill>
                <a:schemeClr val="dk1"/>
              </a:solidFill>
              <a:latin typeface="Georgia"/>
              <a:ea typeface="Georgia"/>
              <a:cs typeface="Georgia"/>
              <a:sym typeface="Georgia"/>
            </a:endParaRPr>
          </a:p>
          <a:p>
            <a:pPr indent="256540" lvl="0" marL="12700" marR="5080" rtl="0" algn="just">
              <a:lnSpc>
                <a:spcPct val="145700"/>
              </a:lnSpc>
              <a:spcBef>
                <a:spcPts val="370"/>
              </a:spcBef>
              <a:spcAft>
                <a:spcPts val="0"/>
              </a:spcAft>
              <a:buNone/>
            </a:pPr>
            <a:r>
              <a:rPr lang="en-US" sz="1350">
                <a:solidFill>
                  <a:srgbClr val="242424"/>
                </a:solidFill>
                <a:latin typeface="Georgia"/>
                <a:ea typeface="Georgia"/>
                <a:cs typeface="Georgia"/>
                <a:sym typeface="Georgia"/>
              </a:rPr>
              <a:t>A ação de corromper pode ser entendida  também como  o  resultado de </a:t>
            </a:r>
            <a:r>
              <a:rPr b="1" lang="en-US" sz="1350">
                <a:solidFill>
                  <a:srgbClr val="242424"/>
                </a:solidFill>
                <a:latin typeface="Georgia"/>
                <a:ea typeface="Georgia"/>
                <a:cs typeface="Georgia"/>
                <a:sym typeface="Georgia"/>
              </a:rPr>
              <a:t>subornar</a:t>
            </a:r>
            <a:r>
              <a:rPr lang="en-US" sz="1350">
                <a:solidFill>
                  <a:srgbClr val="242424"/>
                </a:solidFill>
                <a:latin typeface="Georgia"/>
                <a:ea typeface="Georgia"/>
                <a:cs typeface="Georgia"/>
                <a:sym typeface="Georgia"/>
              </a:rPr>
              <a:t>, dando dinheiro ou presentes  para alguém  em troca de benefícios especiais de interesse próprio.</a:t>
            </a:r>
            <a:endParaRPr sz="1350">
              <a:solidFill>
                <a:schemeClr val="dk1"/>
              </a:solidFill>
              <a:latin typeface="Georgia"/>
              <a:ea typeface="Georgia"/>
              <a:cs typeface="Georgia"/>
              <a:sym typeface="Georgia"/>
            </a:endParaRPr>
          </a:p>
          <a:p>
            <a:pPr indent="256540" lvl="0" marL="12700" marR="6350" rtl="0" algn="just">
              <a:lnSpc>
                <a:spcPct val="145300"/>
              </a:lnSpc>
              <a:spcBef>
                <a:spcPts val="275"/>
              </a:spcBef>
              <a:spcAft>
                <a:spcPts val="0"/>
              </a:spcAft>
              <a:buNone/>
            </a:pPr>
            <a:r>
              <a:rPr lang="en-US" sz="1350">
                <a:solidFill>
                  <a:srgbClr val="242424"/>
                </a:solidFill>
                <a:latin typeface="Georgia"/>
                <a:ea typeface="Georgia"/>
                <a:cs typeface="Georgia"/>
                <a:sym typeface="Georgia"/>
              </a:rPr>
              <a:t>A corrupção é um meio ilegal de se conseguir algo, sendo  considerada grave crime em alguns  países. Normalmente,  a pratica  da corrupção está relacionada com a baixa instrução política da  sociedade, que muitas vezes compactua com os sistemas corruptos.</a:t>
            </a:r>
            <a:endParaRPr sz="1350">
              <a:solidFill>
                <a:schemeClr val="dk1"/>
              </a:solidFill>
              <a:latin typeface="Georgia"/>
              <a:ea typeface="Georgia"/>
              <a:cs typeface="Georgia"/>
              <a:sym typeface="Georgia"/>
            </a:endParaRPr>
          </a:p>
          <a:p>
            <a:pPr indent="297180" lvl="0" marL="12700" marR="9525" rtl="0" algn="just">
              <a:lnSpc>
                <a:spcPct val="144600"/>
              </a:lnSpc>
              <a:spcBef>
                <a:spcPts val="320"/>
              </a:spcBef>
              <a:spcAft>
                <a:spcPts val="0"/>
              </a:spcAft>
              <a:buNone/>
            </a:pPr>
            <a:r>
              <a:rPr lang="en-US" sz="1350">
                <a:solidFill>
                  <a:srgbClr val="242424"/>
                </a:solidFill>
                <a:latin typeface="Georgia"/>
                <a:ea typeface="Georgia"/>
                <a:cs typeface="Georgia"/>
                <a:sym typeface="Georgia"/>
              </a:rPr>
              <a:t>A corrupção na política pode estar presente  em todos os  poderes  do governo, como o Legislativo, Judiciário e Executivo. No entanto, a  corrupção não existe apenas na política, mas também nas relações  sociais humanas, como o trabalho, por exemplo.</a:t>
            </a:r>
            <a:endParaRPr sz="1350">
              <a:solidFill>
                <a:schemeClr val="dk1"/>
              </a:solidFill>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7"/>
          <p:cNvSpPr txBox="1"/>
          <p:nvPr/>
        </p:nvSpPr>
        <p:spPr>
          <a:xfrm>
            <a:off x="465975" y="887882"/>
            <a:ext cx="2080895" cy="1743075"/>
          </a:xfrm>
          <a:prstGeom prst="rect">
            <a:avLst/>
          </a:prstGeom>
          <a:noFill/>
          <a:ln>
            <a:noFill/>
          </a:ln>
        </p:spPr>
        <p:txBody>
          <a:bodyPr anchorCtr="0" anchor="t" bIns="0" lIns="0" spcFirstLastPara="1" rIns="0" wrap="square" tIns="12050">
            <a:spAutoFit/>
          </a:bodyPr>
          <a:lstStyle/>
          <a:p>
            <a:pPr indent="0" lvl="0" marL="116204"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2</a:t>
            </a:r>
            <a:endParaRPr sz="6000">
              <a:solidFill>
                <a:schemeClr val="dk1"/>
              </a:solidFill>
              <a:latin typeface="Georgia"/>
              <a:ea typeface="Georgia"/>
              <a:cs typeface="Georgia"/>
              <a:sym typeface="Georgia"/>
            </a:endParaRPr>
          </a:p>
          <a:p>
            <a:pPr indent="0" lvl="0" marL="43815" marR="0" rtl="0" algn="l">
              <a:lnSpc>
                <a:spcPct val="100000"/>
              </a:lnSpc>
              <a:spcBef>
                <a:spcPts val="1639"/>
              </a:spcBef>
              <a:spcAft>
                <a:spcPts val="0"/>
              </a:spcAft>
              <a:buNone/>
            </a:pPr>
            <a:r>
              <a:rPr lang="en-US" sz="1950">
                <a:solidFill>
                  <a:srgbClr val="FFFFFF"/>
                </a:solidFill>
                <a:latin typeface="Georgia"/>
                <a:ea typeface="Georgia"/>
                <a:cs typeface="Georgia"/>
                <a:sym typeface="Georgia"/>
              </a:rPr>
              <a:t>O que é corrupção</a:t>
            </a:r>
            <a:endParaRPr sz="1950">
              <a:solidFill>
                <a:schemeClr val="dk1"/>
              </a:solidFill>
              <a:latin typeface="Georgia"/>
              <a:ea typeface="Georgia"/>
              <a:cs typeface="Georgia"/>
              <a:sym typeface="Georgia"/>
            </a:endParaRPr>
          </a:p>
          <a:p>
            <a:pPr indent="0" lvl="0" marL="12700" marR="0" rtl="0" algn="l">
              <a:lnSpc>
                <a:spcPct val="100000"/>
              </a:lnSpc>
              <a:spcBef>
                <a:spcPts val="5"/>
              </a:spcBef>
              <a:spcAft>
                <a:spcPts val="0"/>
              </a:spcAft>
              <a:buNone/>
            </a:pPr>
            <a:r>
              <a:rPr lang="en-US" sz="1950">
                <a:solidFill>
                  <a:srgbClr val="FFFFFF"/>
                </a:solidFill>
                <a:latin typeface="Georgia"/>
                <a:ea typeface="Georgia"/>
                <a:cs typeface="Georgia"/>
                <a:sym typeface="Georgia"/>
              </a:rPr>
              <a:t>e como ela ocorre?</a:t>
            </a:r>
            <a:endParaRPr sz="1950">
              <a:solidFill>
                <a:schemeClr val="dk1"/>
              </a:solidFill>
              <a:latin typeface="Georgia"/>
              <a:ea typeface="Georgia"/>
              <a:cs typeface="Georgia"/>
              <a:sym typeface="Georgia"/>
            </a:endParaRPr>
          </a:p>
        </p:txBody>
      </p:sp>
      <p:sp>
        <p:nvSpPr>
          <p:cNvPr id="124" name="Google Shape;124;p7"/>
          <p:cNvSpPr txBox="1"/>
          <p:nvPr/>
        </p:nvSpPr>
        <p:spPr>
          <a:xfrm>
            <a:off x="3206750" y="674856"/>
            <a:ext cx="5494655" cy="2078989"/>
          </a:xfrm>
          <a:prstGeom prst="rect">
            <a:avLst/>
          </a:prstGeom>
          <a:noFill/>
          <a:ln>
            <a:noFill/>
          </a:ln>
        </p:spPr>
        <p:txBody>
          <a:bodyPr anchorCtr="0" anchor="t" bIns="0" lIns="0" spcFirstLastPara="1" rIns="0" wrap="square" tIns="126350">
            <a:spAutoFit/>
          </a:bodyPr>
          <a:lstStyle/>
          <a:p>
            <a:pPr indent="0" lvl="0" marL="287020" marR="0" rtl="0" algn="l">
              <a:lnSpc>
                <a:spcPct val="100000"/>
              </a:lnSpc>
              <a:spcBef>
                <a:spcPts val="0"/>
              </a:spcBef>
              <a:spcAft>
                <a:spcPts val="0"/>
              </a:spcAft>
              <a:buNone/>
            </a:pPr>
            <a:r>
              <a:rPr lang="en-US" sz="1450">
                <a:solidFill>
                  <a:srgbClr val="242424"/>
                </a:solidFill>
                <a:latin typeface="Georgia"/>
                <a:ea typeface="Georgia"/>
                <a:cs typeface="Georgia"/>
                <a:sym typeface="Georgia"/>
              </a:rPr>
              <a:t>Formas de Corrupção:</a:t>
            </a:r>
            <a:endParaRPr sz="1450">
              <a:solidFill>
                <a:schemeClr val="dk1"/>
              </a:solidFill>
              <a:latin typeface="Georgia"/>
              <a:ea typeface="Georgia"/>
              <a:cs typeface="Georgia"/>
              <a:sym typeface="Georgia"/>
            </a:endParaRPr>
          </a:p>
          <a:p>
            <a:pPr indent="274320" lvl="0" marL="12700" marR="5080" rtl="0" algn="l">
              <a:lnSpc>
                <a:spcPct val="182000"/>
              </a:lnSpc>
              <a:spcBef>
                <a:spcPts val="225"/>
              </a:spcBef>
              <a:spcAft>
                <a:spcPts val="0"/>
              </a:spcAft>
              <a:buNone/>
            </a:pPr>
            <a:r>
              <a:rPr lang="en-US" sz="1500">
                <a:solidFill>
                  <a:srgbClr val="242424"/>
                </a:solidFill>
                <a:latin typeface="Georgia"/>
                <a:ea typeface="Georgia"/>
                <a:cs typeface="Georgia"/>
                <a:sym typeface="Georgia"/>
              </a:rPr>
              <a:t>As formas mais conhecidas de corrupção são o suborno, o  pagamento de propina ou o ato de pagar, prometer, oferecer ou</a:t>
            </a:r>
            <a:endParaRPr sz="1500">
              <a:solidFill>
                <a:schemeClr val="dk1"/>
              </a:solidFill>
              <a:latin typeface="Georgia"/>
              <a:ea typeface="Georgia"/>
              <a:cs typeface="Georgia"/>
              <a:sym typeface="Georgia"/>
            </a:endParaRPr>
          </a:p>
          <a:p>
            <a:pPr indent="0" lvl="0" marL="12700" marR="5080" rtl="0" algn="l">
              <a:lnSpc>
                <a:spcPct val="183448"/>
              </a:lnSpc>
              <a:spcBef>
                <a:spcPts val="25"/>
              </a:spcBef>
              <a:spcAft>
                <a:spcPts val="0"/>
              </a:spcAft>
              <a:buNone/>
            </a:pPr>
            <a:r>
              <a:rPr lang="en-US" sz="1450">
                <a:solidFill>
                  <a:srgbClr val="242424"/>
                </a:solidFill>
                <a:latin typeface="Georgia"/>
                <a:ea typeface="Georgia"/>
                <a:cs typeface="Georgia"/>
                <a:sym typeface="Georgia"/>
              </a:rPr>
              <a:t>receber qualquer tipo de vantagem de alguém por serviço ou  informação via meios ilícitos para incentivar a praticar, omitir ou</a:t>
            </a:r>
            <a:endParaRPr sz="1450">
              <a:solidFill>
                <a:schemeClr val="dk1"/>
              </a:solidFill>
              <a:latin typeface="Georgia"/>
              <a:ea typeface="Georgia"/>
              <a:cs typeface="Georgia"/>
              <a:sym typeface="Georgia"/>
            </a:endParaRPr>
          </a:p>
          <a:p>
            <a:pPr indent="0" lvl="0" marL="12700" marR="0" rtl="0" algn="l">
              <a:lnSpc>
                <a:spcPct val="100000"/>
              </a:lnSpc>
              <a:spcBef>
                <a:spcPts val="755"/>
              </a:spcBef>
              <a:spcAft>
                <a:spcPts val="0"/>
              </a:spcAft>
              <a:buNone/>
            </a:pPr>
            <a:r>
              <a:rPr lang="en-US" sz="1450">
                <a:solidFill>
                  <a:srgbClr val="242424"/>
                </a:solidFill>
                <a:latin typeface="Georgia"/>
                <a:ea typeface="Georgia"/>
                <a:cs typeface="Georgia"/>
                <a:sym typeface="Georgia"/>
              </a:rPr>
              <a:t>retardar ato oficial.</a:t>
            </a:r>
            <a:endParaRPr sz="1450">
              <a:solidFill>
                <a:schemeClr val="dk1"/>
              </a:solidFill>
              <a:latin typeface="Georgia"/>
              <a:ea typeface="Georgia"/>
              <a:cs typeface="Georgia"/>
              <a:sym typeface="Georgia"/>
            </a:endParaRPr>
          </a:p>
        </p:txBody>
      </p:sp>
      <p:sp>
        <p:nvSpPr>
          <p:cNvPr id="125" name="Google Shape;125;p7"/>
          <p:cNvSpPr txBox="1"/>
          <p:nvPr/>
        </p:nvSpPr>
        <p:spPr>
          <a:xfrm>
            <a:off x="3206750" y="2785658"/>
            <a:ext cx="5496560" cy="1744345"/>
          </a:xfrm>
          <a:prstGeom prst="rect">
            <a:avLst/>
          </a:prstGeom>
          <a:noFill/>
          <a:ln>
            <a:noFill/>
          </a:ln>
        </p:spPr>
        <p:txBody>
          <a:bodyPr anchorCtr="0" anchor="t" bIns="0" lIns="0" spcFirstLastPara="1" rIns="0" wrap="square" tIns="5700">
            <a:spAutoFit/>
          </a:bodyPr>
          <a:lstStyle/>
          <a:p>
            <a:pPr indent="319405" lvl="0" marL="12700" marR="5080" rtl="0" algn="just">
              <a:lnSpc>
                <a:spcPct val="156000"/>
              </a:lnSpc>
              <a:spcBef>
                <a:spcPts val="0"/>
              </a:spcBef>
              <a:spcAft>
                <a:spcPts val="0"/>
              </a:spcAft>
              <a:buNone/>
            </a:pPr>
            <a:r>
              <a:rPr lang="en-US" sz="1450">
                <a:solidFill>
                  <a:srgbClr val="242424"/>
                </a:solidFill>
                <a:latin typeface="Georgia"/>
                <a:ea typeface="Georgia"/>
                <a:cs typeface="Georgia"/>
                <a:sym typeface="Georgia"/>
              </a:rPr>
              <a:t>Com base nos principais tipos de corrupção existentes tendo  por base as informações divulgadas pelo Ministério Público  Federal, o Cartório Fernando Dias elenca oito formas diferentes  de Corrupção e citando exemplos práticas de cada uma delas,  observe o gráfico a seguir:</a:t>
            </a:r>
            <a:endParaRPr sz="1450">
              <a:solidFill>
                <a:schemeClr val="dk1"/>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type="title"/>
          </p:nvPr>
        </p:nvSpPr>
        <p:spPr>
          <a:xfrm>
            <a:off x="1314069" y="887882"/>
            <a:ext cx="502920" cy="9398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b="1" lang="en-US" sz="6000">
                <a:solidFill>
                  <a:srgbClr val="FFFFFF"/>
                </a:solidFill>
                <a:latin typeface="Georgia"/>
                <a:ea typeface="Georgia"/>
                <a:cs typeface="Georgia"/>
                <a:sym typeface="Georgia"/>
              </a:rPr>
              <a:t>2</a:t>
            </a:r>
            <a:endParaRPr sz="6000">
              <a:latin typeface="Georgia"/>
              <a:ea typeface="Georgia"/>
              <a:cs typeface="Georgia"/>
              <a:sym typeface="Georgia"/>
            </a:endParaRPr>
          </a:p>
        </p:txBody>
      </p:sp>
      <p:sp>
        <p:nvSpPr>
          <p:cNvPr id="131" name="Google Shape;131;p8"/>
          <p:cNvSpPr txBox="1"/>
          <p:nvPr/>
        </p:nvSpPr>
        <p:spPr>
          <a:xfrm>
            <a:off x="474980" y="2007603"/>
            <a:ext cx="2080260" cy="620395"/>
          </a:xfrm>
          <a:prstGeom prst="rect">
            <a:avLst/>
          </a:prstGeom>
          <a:noFill/>
          <a:ln>
            <a:noFill/>
          </a:ln>
        </p:spPr>
        <p:txBody>
          <a:bodyPr anchorCtr="0" anchor="t" bIns="0" lIns="0" spcFirstLastPara="1" rIns="0" wrap="square" tIns="12700">
            <a:spAutoFit/>
          </a:bodyPr>
          <a:lstStyle/>
          <a:p>
            <a:pPr indent="0" lvl="0" marL="34925" marR="0" rtl="0" algn="l">
              <a:lnSpc>
                <a:spcPct val="100000"/>
              </a:lnSpc>
              <a:spcBef>
                <a:spcPts val="0"/>
              </a:spcBef>
              <a:spcAft>
                <a:spcPts val="0"/>
              </a:spcAft>
              <a:buNone/>
            </a:pPr>
            <a:r>
              <a:rPr lang="en-US" sz="1950">
                <a:solidFill>
                  <a:srgbClr val="FFFFFF"/>
                </a:solidFill>
                <a:latin typeface="Georgia"/>
                <a:ea typeface="Georgia"/>
                <a:cs typeface="Georgia"/>
                <a:sym typeface="Georgia"/>
              </a:rPr>
              <a:t>O que é corrupção</a:t>
            </a:r>
            <a:endParaRPr sz="1950">
              <a:solidFill>
                <a:schemeClr val="dk1"/>
              </a:solidFill>
              <a:latin typeface="Georgia"/>
              <a:ea typeface="Georgia"/>
              <a:cs typeface="Georgia"/>
              <a:sym typeface="Georgia"/>
            </a:endParaRPr>
          </a:p>
          <a:p>
            <a:pPr indent="0" lvl="0" marL="12700" marR="0" rtl="0" algn="l">
              <a:lnSpc>
                <a:spcPct val="100000"/>
              </a:lnSpc>
              <a:spcBef>
                <a:spcPts val="5"/>
              </a:spcBef>
              <a:spcAft>
                <a:spcPts val="0"/>
              </a:spcAft>
              <a:buNone/>
            </a:pPr>
            <a:r>
              <a:rPr lang="en-US" sz="1950">
                <a:solidFill>
                  <a:srgbClr val="FFFFFF"/>
                </a:solidFill>
                <a:latin typeface="Georgia"/>
                <a:ea typeface="Georgia"/>
                <a:cs typeface="Georgia"/>
                <a:sym typeface="Georgia"/>
              </a:rPr>
              <a:t>e como ela ocorre?</a:t>
            </a:r>
            <a:endParaRPr sz="1950">
              <a:solidFill>
                <a:schemeClr val="dk1"/>
              </a:solidFill>
              <a:latin typeface="Georgia"/>
              <a:ea typeface="Georgia"/>
              <a:cs typeface="Georgia"/>
              <a:sym typeface="Georgia"/>
            </a:endParaRPr>
          </a:p>
        </p:txBody>
      </p:sp>
      <p:sp>
        <p:nvSpPr>
          <p:cNvPr id="132" name="Google Shape;132;p8"/>
          <p:cNvSpPr txBox="1"/>
          <p:nvPr/>
        </p:nvSpPr>
        <p:spPr>
          <a:xfrm>
            <a:off x="3481578" y="654744"/>
            <a:ext cx="5147945" cy="854710"/>
          </a:xfrm>
          <a:prstGeom prst="rect">
            <a:avLst/>
          </a:prstGeom>
          <a:noFill/>
          <a:ln>
            <a:noFill/>
          </a:ln>
        </p:spPr>
        <p:txBody>
          <a:bodyPr anchorCtr="0" anchor="t" bIns="0" lIns="0" spcFirstLastPara="1" rIns="0" wrap="square" tIns="152400">
            <a:spAutoFit/>
          </a:bodyPr>
          <a:lstStyle/>
          <a:p>
            <a:pPr indent="0" lvl="0" marL="12700" marR="0" rtl="0" algn="l">
              <a:lnSpc>
                <a:spcPct val="100000"/>
              </a:lnSpc>
              <a:spcBef>
                <a:spcPts val="0"/>
              </a:spcBef>
              <a:spcAft>
                <a:spcPts val="0"/>
              </a:spcAft>
              <a:buNone/>
            </a:pPr>
            <a:r>
              <a:rPr lang="en-US" sz="1800">
                <a:solidFill>
                  <a:srgbClr val="242424"/>
                </a:solidFill>
                <a:latin typeface="Georgia"/>
                <a:ea typeface="Georgia"/>
                <a:cs typeface="Georgia"/>
                <a:sym typeface="Georgia"/>
              </a:rPr>
              <a:t>Principais formas de corrupção que podem ocorrer</a:t>
            </a:r>
            <a:endParaRPr sz="1800">
              <a:solidFill>
                <a:schemeClr val="dk1"/>
              </a:solidFill>
              <a:latin typeface="Georgia"/>
              <a:ea typeface="Georgia"/>
              <a:cs typeface="Georgia"/>
              <a:sym typeface="Georgia"/>
            </a:endParaRPr>
          </a:p>
          <a:p>
            <a:pPr indent="0" lvl="0" marL="12700" marR="0" rtl="0" algn="l">
              <a:lnSpc>
                <a:spcPct val="100000"/>
              </a:lnSpc>
              <a:spcBef>
                <a:spcPts val="1105"/>
              </a:spcBef>
              <a:spcAft>
                <a:spcPts val="0"/>
              </a:spcAft>
              <a:buNone/>
            </a:pPr>
            <a:r>
              <a:rPr lang="en-US" sz="1800">
                <a:solidFill>
                  <a:srgbClr val="242424"/>
                </a:solidFill>
                <a:latin typeface="Georgia"/>
                <a:ea typeface="Georgia"/>
                <a:cs typeface="Georgia"/>
                <a:sym typeface="Georgia"/>
              </a:rPr>
              <a:t>no Cartório Fernando Dias:</a:t>
            </a:r>
            <a:endParaRPr sz="1800">
              <a:solidFill>
                <a:schemeClr val="dk1"/>
              </a:solidFill>
              <a:latin typeface="Georgia"/>
              <a:ea typeface="Georgia"/>
              <a:cs typeface="Georgia"/>
              <a:sym typeface="Georgia"/>
            </a:endParaRPr>
          </a:p>
        </p:txBody>
      </p:sp>
      <p:pic>
        <p:nvPicPr>
          <p:cNvPr id="133" name="Google Shape;133;p8"/>
          <p:cNvPicPr preferRelativeResize="0"/>
          <p:nvPr/>
        </p:nvPicPr>
        <p:blipFill rotWithShape="1">
          <a:blip r:embed="rId3">
            <a:alphaModFix/>
          </a:blip>
          <a:srcRect b="0" l="0" r="0" t="0"/>
          <a:stretch/>
        </p:blipFill>
        <p:spPr>
          <a:xfrm>
            <a:off x="3059810" y="1844802"/>
            <a:ext cx="5616575" cy="350888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9"/>
          <p:cNvSpPr txBox="1"/>
          <p:nvPr>
            <p:ph type="title"/>
          </p:nvPr>
        </p:nvSpPr>
        <p:spPr>
          <a:xfrm>
            <a:off x="436841" y="310934"/>
            <a:ext cx="8270316" cy="621030"/>
          </a:xfrm>
          <a:prstGeom prst="rect">
            <a:avLst/>
          </a:prstGeom>
          <a:noFill/>
          <a:ln>
            <a:noFill/>
          </a:ln>
        </p:spPr>
        <p:txBody>
          <a:bodyPr anchorCtr="0" anchor="t" bIns="0" lIns="0" spcFirstLastPara="1" rIns="0" wrap="square" tIns="12700">
            <a:spAutoFit/>
          </a:bodyPr>
          <a:lstStyle/>
          <a:p>
            <a:pPr indent="0" lvl="0" marL="0" rtl="0" algn="ctr">
              <a:lnSpc>
                <a:spcPct val="100000"/>
              </a:lnSpc>
              <a:spcBef>
                <a:spcPts val="0"/>
              </a:spcBef>
              <a:spcAft>
                <a:spcPts val="0"/>
              </a:spcAft>
              <a:buNone/>
            </a:pPr>
            <a:r>
              <a:rPr lang="en-US"/>
              <a:t>Com base nos dados elencados no gráfico, observe os exemplos práticos de</a:t>
            </a:r>
            <a:endParaRPr/>
          </a:p>
          <a:p>
            <a:pPr indent="0" lvl="0" marL="0" rtl="0" algn="ctr">
              <a:lnSpc>
                <a:spcPct val="100000"/>
              </a:lnSpc>
              <a:spcBef>
                <a:spcPts val="5"/>
              </a:spcBef>
              <a:spcAft>
                <a:spcPts val="0"/>
              </a:spcAft>
              <a:buNone/>
            </a:pPr>
            <a:r>
              <a:rPr lang="en-US"/>
              <a:t>corrupção que podem ocorrer no Cartório Fernando Dias:</a:t>
            </a:r>
            <a:endParaRPr/>
          </a:p>
        </p:txBody>
      </p:sp>
      <p:sp>
        <p:nvSpPr>
          <p:cNvPr id="139" name="Google Shape;139;p9"/>
          <p:cNvSpPr txBox="1"/>
          <p:nvPr/>
        </p:nvSpPr>
        <p:spPr>
          <a:xfrm>
            <a:off x="539546" y="1479143"/>
            <a:ext cx="354901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242424"/>
                </a:solidFill>
                <a:latin typeface="Georgia"/>
                <a:ea typeface="Georgia"/>
                <a:cs typeface="Georgia"/>
                <a:sym typeface="Georgia"/>
              </a:rPr>
              <a:t>DEPARTAMENTO DE CERTIDÃO</a:t>
            </a:r>
            <a:endParaRPr sz="1800">
              <a:solidFill>
                <a:schemeClr val="dk1"/>
              </a:solidFill>
              <a:latin typeface="Georgia"/>
              <a:ea typeface="Georgia"/>
              <a:cs typeface="Georgia"/>
              <a:sym typeface="Georgia"/>
            </a:endParaRPr>
          </a:p>
        </p:txBody>
      </p:sp>
      <p:sp>
        <p:nvSpPr>
          <p:cNvPr id="140" name="Google Shape;140;p9"/>
          <p:cNvSpPr txBox="1"/>
          <p:nvPr/>
        </p:nvSpPr>
        <p:spPr>
          <a:xfrm>
            <a:off x="5417565" y="1389100"/>
            <a:ext cx="2812415" cy="576580"/>
          </a:xfrm>
          <a:prstGeom prst="rect">
            <a:avLst/>
          </a:prstGeom>
          <a:noFill/>
          <a:ln>
            <a:noFill/>
          </a:ln>
        </p:spPr>
        <p:txBody>
          <a:bodyPr anchorCtr="0" anchor="t" bIns="0" lIns="0" spcFirstLastPara="1" rIns="0" wrap="square" tIns="13950">
            <a:spAutoFit/>
          </a:bodyPr>
          <a:lstStyle/>
          <a:p>
            <a:pPr indent="-802640" lvl="0" marL="814705" marR="5080" rtl="0" algn="l">
              <a:lnSpc>
                <a:spcPct val="100000"/>
              </a:lnSpc>
              <a:spcBef>
                <a:spcPts val="0"/>
              </a:spcBef>
              <a:spcAft>
                <a:spcPts val="0"/>
              </a:spcAft>
              <a:buNone/>
            </a:pPr>
            <a:r>
              <a:rPr lang="en-US" sz="1800">
                <a:solidFill>
                  <a:schemeClr val="dk1"/>
                </a:solidFill>
                <a:latin typeface="Georgia"/>
                <a:ea typeface="Georgia"/>
                <a:cs typeface="Georgia"/>
                <a:sym typeface="Georgia"/>
              </a:rPr>
              <a:t>DEPARTAMENTO DE ATA  NOTARIAL</a:t>
            </a:r>
            <a:endParaRPr sz="1800">
              <a:solidFill>
                <a:schemeClr val="dk1"/>
              </a:solidFill>
              <a:latin typeface="Georgia"/>
              <a:ea typeface="Georgia"/>
              <a:cs typeface="Georgia"/>
              <a:sym typeface="Georgia"/>
            </a:endParaRPr>
          </a:p>
        </p:txBody>
      </p:sp>
      <p:grpSp>
        <p:nvGrpSpPr>
          <p:cNvPr id="141" name="Google Shape;141;p9"/>
          <p:cNvGrpSpPr/>
          <p:nvPr/>
        </p:nvGrpSpPr>
        <p:grpSpPr>
          <a:xfrm>
            <a:off x="4600448" y="2347214"/>
            <a:ext cx="4220210" cy="2586355"/>
            <a:chOff x="4600448" y="2347214"/>
            <a:chExt cx="4220210" cy="2586355"/>
          </a:xfrm>
        </p:grpSpPr>
        <p:sp>
          <p:nvSpPr>
            <p:cNvPr id="142" name="Google Shape;142;p9"/>
            <p:cNvSpPr/>
            <p:nvPr/>
          </p:nvSpPr>
          <p:spPr>
            <a:xfrm>
              <a:off x="4600448" y="2347214"/>
              <a:ext cx="4220210" cy="2586355"/>
            </a:xfrm>
            <a:custGeom>
              <a:rect b="b" l="l" r="r" t="t"/>
              <a:pathLst>
                <a:path extrusionOk="0" h="2586354" w="4220209">
                  <a:moveTo>
                    <a:pt x="4219956" y="0"/>
                  </a:moveTo>
                  <a:lnTo>
                    <a:pt x="0" y="0"/>
                  </a:lnTo>
                  <a:lnTo>
                    <a:pt x="0" y="2586101"/>
                  </a:lnTo>
                  <a:lnTo>
                    <a:pt x="4219956" y="2586101"/>
                  </a:lnTo>
                  <a:lnTo>
                    <a:pt x="421995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9"/>
            <p:cNvSpPr/>
            <p:nvPr/>
          </p:nvSpPr>
          <p:spPr>
            <a:xfrm>
              <a:off x="4600448" y="2347214"/>
              <a:ext cx="4220210" cy="2586355"/>
            </a:xfrm>
            <a:custGeom>
              <a:rect b="b" l="l" r="r" t="t"/>
              <a:pathLst>
                <a:path extrusionOk="0" h="2586354" w="4220209">
                  <a:moveTo>
                    <a:pt x="0" y="2586101"/>
                  </a:moveTo>
                  <a:lnTo>
                    <a:pt x="4219956" y="2586101"/>
                  </a:lnTo>
                  <a:lnTo>
                    <a:pt x="4219956" y="0"/>
                  </a:lnTo>
                  <a:lnTo>
                    <a:pt x="0" y="0"/>
                  </a:lnTo>
                  <a:lnTo>
                    <a:pt x="0" y="2586101"/>
                  </a:lnTo>
                  <a:close/>
                </a:path>
              </a:pathLst>
            </a:custGeom>
            <a:noFill/>
            <a:ln cap="flat" cmpd="sng" w="11425">
              <a:solidFill>
                <a:srgbClr val="FFFFFF"/>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4" name="Google Shape;144;p9"/>
          <p:cNvSpPr txBox="1"/>
          <p:nvPr/>
        </p:nvSpPr>
        <p:spPr>
          <a:xfrm>
            <a:off x="4650232" y="3106725"/>
            <a:ext cx="4145915" cy="1031875"/>
          </a:xfrm>
          <a:prstGeom prst="rect">
            <a:avLst/>
          </a:prstGeom>
          <a:noFill/>
          <a:ln>
            <a:noFill/>
          </a:ln>
        </p:spPr>
        <p:txBody>
          <a:bodyPr anchorCtr="0" anchor="t" bIns="0" lIns="0" spcFirstLastPara="1" rIns="0" wrap="square" tIns="38100">
            <a:spAutoFit/>
          </a:bodyPr>
          <a:lstStyle/>
          <a:p>
            <a:pPr indent="0" lvl="0" marL="12700" marR="5080" rtl="0" algn="just">
              <a:lnSpc>
                <a:spcPct val="88700"/>
              </a:lnSpc>
              <a:spcBef>
                <a:spcPts val="0"/>
              </a:spcBef>
              <a:spcAft>
                <a:spcPts val="0"/>
              </a:spcAft>
              <a:buNone/>
            </a:pPr>
            <a:r>
              <a:rPr lang="en-US" sz="1450">
                <a:solidFill>
                  <a:srgbClr val="FFFFFF"/>
                </a:solidFill>
                <a:latin typeface="Georgia"/>
                <a:ea typeface="Georgia"/>
                <a:cs typeface="Georgia"/>
                <a:sym typeface="Georgia"/>
              </a:rPr>
              <a:t>Ocorrer na lavratura de uma ata notarial, a  solicitação de um serviço, para que tal  fato,  objeto ou pessoa, constatado pelo preposto, seja  omitido ou modificado, de acordo com a  conveniência do solicitante.</a:t>
            </a:r>
            <a:endParaRPr sz="1450">
              <a:solidFill>
                <a:schemeClr val="dk1"/>
              </a:solidFill>
              <a:latin typeface="Georgia"/>
              <a:ea typeface="Georgia"/>
              <a:cs typeface="Georgia"/>
              <a:sym typeface="Georgia"/>
            </a:endParaRPr>
          </a:p>
        </p:txBody>
      </p:sp>
      <p:grpSp>
        <p:nvGrpSpPr>
          <p:cNvPr id="145" name="Google Shape;145;p9"/>
          <p:cNvGrpSpPr/>
          <p:nvPr/>
        </p:nvGrpSpPr>
        <p:grpSpPr>
          <a:xfrm>
            <a:off x="267906" y="2348865"/>
            <a:ext cx="4220210" cy="2411730"/>
            <a:chOff x="267906" y="2348865"/>
            <a:chExt cx="4220210" cy="2411730"/>
          </a:xfrm>
        </p:grpSpPr>
        <p:sp>
          <p:nvSpPr>
            <p:cNvPr id="146" name="Google Shape;146;p9"/>
            <p:cNvSpPr/>
            <p:nvPr/>
          </p:nvSpPr>
          <p:spPr>
            <a:xfrm>
              <a:off x="267906" y="2348865"/>
              <a:ext cx="4220210" cy="2411730"/>
            </a:xfrm>
            <a:custGeom>
              <a:rect b="b" l="l" r="r" t="t"/>
              <a:pathLst>
                <a:path extrusionOk="0" h="2411729" w="4220210">
                  <a:moveTo>
                    <a:pt x="4220209" y="0"/>
                  </a:moveTo>
                  <a:lnTo>
                    <a:pt x="0" y="0"/>
                  </a:lnTo>
                  <a:lnTo>
                    <a:pt x="0" y="2411603"/>
                  </a:lnTo>
                  <a:lnTo>
                    <a:pt x="4220209" y="2411603"/>
                  </a:lnTo>
                  <a:lnTo>
                    <a:pt x="4220209"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9"/>
            <p:cNvSpPr/>
            <p:nvPr/>
          </p:nvSpPr>
          <p:spPr>
            <a:xfrm>
              <a:off x="267906" y="2348865"/>
              <a:ext cx="4220210" cy="2411730"/>
            </a:xfrm>
            <a:custGeom>
              <a:rect b="b" l="l" r="r" t="t"/>
              <a:pathLst>
                <a:path extrusionOk="0" h="2411729" w="4220210">
                  <a:moveTo>
                    <a:pt x="0" y="2411603"/>
                  </a:moveTo>
                  <a:lnTo>
                    <a:pt x="4220209" y="2411603"/>
                  </a:lnTo>
                  <a:lnTo>
                    <a:pt x="4220209" y="0"/>
                  </a:lnTo>
                  <a:lnTo>
                    <a:pt x="0" y="0"/>
                  </a:lnTo>
                  <a:lnTo>
                    <a:pt x="0" y="2411603"/>
                  </a:lnTo>
                  <a:close/>
                </a:path>
              </a:pathLst>
            </a:custGeom>
            <a:noFill/>
            <a:ln cap="flat" cmpd="sng" w="114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8" name="Google Shape;148;p9"/>
          <p:cNvSpPr txBox="1"/>
          <p:nvPr/>
        </p:nvSpPr>
        <p:spPr>
          <a:xfrm>
            <a:off x="371767" y="2516975"/>
            <a:ext cx="4054475" cy="2231390"/>
          </a:xfrm>
          <a:prstGeom prst="rect">
            <a:avLst/>
          </a:prstGeom>
          <a:noFill/>
          <a:ln>
            <a:noFill/>
          </a:ln>
        </p:spPr>
        <p:txBody>
          <a:bodyPr anchorCtr="0" anchor="t" bIns="0" lIns="0" spcFirstLastPara="1" rIns="0" wrap="square" tIns="13950">
            <a:spAutoFit/>
          </a:bodyPr>
          <a:lstStyle/>
          <a:p>
            <a:pPr indent="0" lvl="0" marL="0" marR="5080" rtl="0" algn="just">
              <a:lnSpc>
                <a:spcPct val="100000"/>
              </a:lnSpc>
              <a:spcBef>
                <a:spcPts val="0"/>
              </a:spcBef>
              <a:spcAft>
                <a:spcPts val="0"/>
              </a:spcAft>
              <a:buNone/>
            </a:pPr>
            <a:r>
              <a:rPr lang="en-US" sz="1300">
                <a:solidFill>
                  <a:srgbClr val="FFFFFF"/>
                </a:solidFill>
                <a:latin typeface="Georgia"/>
                <a:ea typeface="Georgia"/>
                <a:cs typeface="Georgia"/>
                <a:sym typeface="Georgia"/>
              </a:rPr>
              <a:t>Não     conferir  no	livro se há averbações,  substabelecimentos, revogações, escritura sem efeito,  ato faltando assinatura;</a:t>
            </a:r>
            <a:endParaRPr sz="1300">
              <a:solidFill>
                <a:schemeClr val="dk1"/>
              </a:solidFill>
              <a:latin typeface="Georgia"/>
              <a:ea typeface="Georgia"/>
              <a:cs typeface="Georgia"/>
              <a:sym typeface="Georgia"/>
            </a:endParaRPr>
          </a:p>
          <a:p>
            <a:pPr indent="0" lvl="0" marL="0" marR="0" rtl="0" algn="l">
              <a:lnSpc>
                <a:spcPct val="100000"/>
              </a:lnSpc>
              <a:spcBef>
                <a:spcPts val="45"/>
              </a:spcBef>
              <a:spcAft>
                <a:spcPts val="0"/>
              </a:spcAft>
              <a:buNone/>
            </a:pPr>
            <a:r>
              <a:t/>
            </a:r>
            <a:endParaRPr sz="1400">
              <a:solidFill>
                <a:schemeClr val="dk1"/>
              </a:solidFill>
              <a:latin typeface="Georgia"/>
              <a:ea typeface="Georgia"/>
              <a:cs typeface="Georgia"/>
              <a:sym typeface="Georgia"/>
            </a:endParaRPr>
          </a:p>
          <a:p>
            <a:pPr indent="0" lvl="0" marL="0" marR="0" rtl="0" algn="just">
              <a:lnSpc>
                <a:spcPct val="100000"/>
              </a:lnSpc>
              <a:spcBef>
                <a:spcPts val="5"/>
              </a:spcBef>
              <a:spcAft>
                <a:spcPts val="0"/>
              </a:spcAft>
              <a:buNone/>
            </a:pPr>
            <a:r>
              <a:rPr lang="en-US" sz="1300">
                <a:solidFill>
                  <a:srgbClr val="FFFFFF"/>
                </a:solidFill>
                <a:latin typeface="Georgia"/>
                <a:ea typeface="Georgia"/>
                <a:cs typeface="Georgia"/>
                <a:sym typeface="Georgia"/>
              </a:rPr>
              <a:t>Mudar o texto sem que haja averbações;</a:t>
            </a:r>
            <a:endParaRPr sz="1300">
              <a:solidFill>
                <a:schemeClr val="dk1"/>
              </a:solidFill>
              <a:latin typeface="Georgia"/>
              <a:ea typeface="Georgia"/>
              <a:cs typeface="Georgia"/>
              <a:sym typeface="Georgia"/>
            </a:endParaRPr>
          </a:p>
          <a:p>
            <a:pPr indent="0" lvl="0" marL="0" marR="0" rtl="0" algn="l">
              <a:lnSpc>
                <a:spcPct val="100000"/>
              </a:lnSpc>
              <a:spcBef>
                <a:spcPts val="5"/>
              </a:spcBef>
              <a:spcAft>
                <a:spcPts val="0"/>
              </a:spcAft>
              <a:buNone/>
            </a:pPr>
            <a:r>
              <a:t/>
            </a:r>
            <a:endParaRPr sz="1400">
              <a:solidFill>
                <a:schemeClr val="dk1"/>
              </a:solidFill>
              <a:latin typeface="Georgia"/>
              <a:ea typeface="Georgia"/>
              <a:cs typeface="Georgia"/>
              <a:sym typeface="Georgia"/>
            </a:endParaRPr>
          </a:p>
          <a:p>
            <a:pPr indent="0" lvl="0" marL="0" marR="0" rtl="0" algn="just">
              <a:lnSpc>
                <a:spcPct val="100000"/>
              </a:lnSpc>
              <a:spcBef>
                <a:spcPts val="0"/>
              </a:spcBef>
              <a:spcAft>
                <a:spcPts val="0"/>
              </a:spcAft>
              <a:buNone/>
            </a:pPr>
            <a:r>
              <a:rPr lang="en-US" sz="1300">
                <a:solidFill>
                  <a:srgbClr val="FFFFFF"/>
                </a:solidFill>
                <a:latin typeface="Georgia"/>
                <a:ea typeface="Georgia"/>
                <a:cs typeface="Georgia"/>
                <a:sym typeface="Georgia"/>
              </a:rPr>
              <a:t>Aceitar dinheiro ou qualquer proposta do usuário para</a:t>
            </a:r>
            <a:endParaRPr sz="1300">
              <a:solidFill>
                <a:schemeClr val="dk1"/>
              </a:solidFill>
              <a:latin typeface="Georgia"/>
              <a:ea typeface="Georgia"/>
              <a:cs typeface="Georgia"/>
              <a:sym typeface="Georgia"/>
            </a:endParaRPr>
          </a:p>
          <a:p>
            <a:pPr indent="0" lvl="0" marL="0" marR="0" rtl="0" algn="just">
              <a:lnSpc>
                <a:spcPct val="100000"/>
              </a:lnSpc>
              <a:spcBef>
                <a:spcPts val="0"/>
              </a:spcBef>
              <a:spcAft>
                <a:spcPts val="0"/>
              </a:spcAft>
              <a:buNone/>
            </a:pPr>
            <a:r>
              <a:rPr lang="en-US" sz="1300">
                <a:solidFill>
                  <a:srgbClr val="FFFFFF"/>
                </a:solidFill>
                <a:latin typeface="Georgia"/>
                <a:ea typeface="Georgia"/>
                <a:cs typeface="Georgia"/>
                <a:sym typeface="Georgia"/>
              </a:rPr>
              <a:t>fazer algo ilícito;</a:t>
            </a:r>
            <a:endParaRPr sz="1300">
              <a:solidFill>
                <a:schemeClr val="dk1"/>
              </a:solidFill>
              <a:latin typeface="Georgia"/>
              <a:ea typeface="Georgia"/>
              <a:cs typeface="Georgia"/>
              <a:sym typeface="Georgia"/>
            </a:endParaRPr>
          </a:p>
          <a:p>
            <a:pPr indent="0" lvl="0" marL="0" marR="0" rtl="0" algn="l">
              <a:lnSpc>
                <a:spcPct val="100000"/>
              </a:lnSpc>
              <a:spcBef>
                <a:spcPts val="45"/>
              </a:spcBef>
              <a:spcAft>
                <a:spcPts val="0"/>
              </a:spcAft>
              <a:buNone/>
            </a:pPr>
            <a:r>
              <a:t/>
            </a:r>
            <a:endParaRPr sz="1400">
              <a:solidFill>
                <a:schemeClr val="dk1"/>
              </a:solidFill>
              <a:latin typeface="Georgia"/>
              <a:ea typeface="Georgia"/>
              <a:cs typeface="Georgia"/>
              <a:sym typeface="Georgia"/>
            </a:endParaRPr>
          </a:p>
          <a:p>
            <a:pPr indent="0" lvl="0" marL="0" marR="203200" rtl="0" algn="l">
              <a:lnSpc>
                <a:spcPct val="100000"/>
              </a:lnSpc>
              <a:spcBef>
                <a:spcPts val="0"/>
              </a:spcBef>
              <a:spcAft>
                <a:spcPts val="0"/>
              </a:spcAft>
              <a:buNone/>
            </a:pPr>
            <a:r>
              <a:rPr lang="en-US" sz="1300">
                <a:solidFill>
                  <a:srgbClr val="FFFFFF"/>
                </a:solidFill>
                <a:latin typeface="Georgia"/>
                <a:ea typeface="Georgia"/>
                <a:cs typeface="Georgia"/>
                <a:sym typeface="Georgia"/>
              </a:rPr>
              <a:t>Dar informações de testamento sem o óbito ou sem a  presença do testador;</a:t>
            </a:r>
            <a:endParaRPr sz="1300">
              <a:solidFill>
                <a:schemeClr val="dk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0"/>
          <p:cNvSpPr txBox="1"/>
          <p:nvPr>
            <p:ph type="title"/>
          </p:nvPr>
        </p:nvSpPr>
        <p:spPr>
          <a:xfrm>
            <a:off x="436841" y="310934"/>
            <a:ext cx="8270316" cy="621030"/>
          </a:xfrm>
          <a:prstGeom prst="rect">
            <a:avLst/>
          </a:prstGeom>
          <a:noFill/>
          <a:ln>
            <a:noFill/>
          </a:ln>
        </p:spPr>
        <p:txBody>
          <a:bodyPr anchorCtr="0" anchor="t" bIns="0" lIns="0" spcFirstLastPara="1" rIns="0" wrap="square" tIns="12700">
            <a:spAutoFit/>
          </a:bodyPr>
          <a:lstStyle/>
          <a:p>
            <a:pPr indent="0" lvl="0" marL="0" rtl="0" algn="ctr">
              <a:lnSpc>
                <a:spcPct val="100000"/>
              </a:lnSpc>
              <a:spcBef>
                <a:spcPts val="0"/>
              </a:spcBef>
              <a:spcAft>
                <a:spcPts val="0"/>
              </a:spcAft>
              <a:buNone/>
            </a:pPr>
            <a:r>
              <a:rPr lang="en-US"/>
              <a:t>Com base nos dados elencados no gráfico, observe os exemplos práticos de</a:t>
            </a:r>
            <a:endParaRPr/>
          </a:p>
          <a:p>
            <a:pPr indent="0" lvl="0" marL="0" rtl="0" algn="ctr">
              <a:lnSpc>
                <a:spcPct val="100000"/>
              </a:lnSpc>
              <a:spcBef>
                <a:spcPts val="5"/>
              </a:spcBef>
              <a:spcAft>
                <a:spcPts val="0"/>
              </a:spcAft>
              <a:buNone/>
            </a:pPr>
            <a:r>
              <a:rPr lang="en-US"/>
              <a:t>corrupção que podem ocorrer no Cartório Fernando Dias:</a:t>
            </a:r>
            <a:endParaRPr/>
          </a:p>
        </p:txBody>
      </p:sp>
      <p:sp>
        <p:nvSpPr>
          <p:cNvPr id="154" name="Google Shape;154;p10"/>
          <p:cNvSpPr txBox="1"/>
          <p:nvPr/>
        </p:nvSpPr>
        <p:spPr>
          <a:xfrm>
            <a:off x="476478" y="1479143"/>
            <a:ext cx="367474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242424"/>
                </a:solidFill>
                <a:latin typeface="Georgia"/>
                <a:ea typeface="Georgia"/>
                <a:cs typeface="Georgia"/>
                <a:sym typeface="Georgia"/>
              </a:rPr>
              <a:t>DEPARTAMENTO DE ESCRITURA</a:t>
            </a:r>
            <a:endParaRPr sz="1800">
              <a:solidFill>
                <a:schemeClr val="dk1"/>
              </a:solidFill>
              <a:latin typeface="Georgia"/>
              <a:ea typeface="Georgia"/>
              <a:cs typeface="Georgia"/>
              <a:sym typeface="Georgia"/>
            </a:endParaRPr>
          </a:p>
        </p:txBody>
      </p:sp>
      <p:sp>
        <p:nvSpPr>
          <p:cNvPr id="155" name="Google Shape;155;p10"/>
          <p:cNvSpPr txBox="1"/>
          <p:nvPr/>
        </p:nvSpPr>
        <p:spPr>
          <a:xfrm>
            <a:off x="5120259" y="1389100"/>
            <a:ext cx="3411854" cy="576580"/>
          </a:xfrm>
          <a:prstGeom prst="rect">
            <a:avLst/>
          </a:prstGeom>
          <a:noFill/>
          <a:ln>
            <a:noFill/>
          </a:ln>
        </p:spPr>
        <p:txBody>
          <a:bodyPr anchorCtr="0" anchor="t" bIns="0" lIns="0" spcFirstLastPara="1" rIns="0" wrap="square" tIns="13950">
            <a:spAutoFit/>
          </a:bodyPr>
          <a:lstStyle/>
          <a:p>
            <a:pPr indent="730250" lvl="0" marL="12700" marR="5080" rtl="0" algn="l">
              <a:lnSpc>
                <a:spcPct val="100000"/>
              </a:lnSpc>
              <a:spcBef>
                <a:spcPts val="0"/>
              </a:spcBef>
              <a:spcAft>
                <a:spcPts val="0"/>
              </a:spcAft>
              <a:buNone/>
            </a:pPr>
            <a:r>
              <a:rPr lang="en-US" sz="1800">
                <a:solidFill>
                  <a:schemeClr val="dk1"/>
                </a:solidFill>
                <a:latin typeface="Georgia"/>
                <a:ea typeface="Georgia"/>
                <a:cs typeface="Georgia"/>
                <a:sym typeface="Georgia"/>
              </a:rPr>
              <a:t>DEPARTAMENTO  RECONHECIMENTO DEFIRMA</a:t>
            </a:r>
            <a:endParaRPr sz="1800">
              <a:solidFill>
                <a:schemeClr val="dk1"/>
              </a:solidFill>
              <a:latin typeface="Georgia"/>
              <a:ea typeface="Georgia"/>
              <a:cs typeface="Georgia"/>
              <a:sym typeface="Georgia"/>
            </a:endParaRPr>
          </a:p>
        </p:txBody>
      </p:sp>
      <p:grpSp>
        <p:nvGrpSpPr>
          <p:cNvPr id="156" name="Google Shape;156;p10"/>
          <p:cNvGrpSpPr/>
          <p:nvPr/>
        </p:nvGrpSpPr>
        <p:grpSpPr>
          <a:xfrm>
            <a:off x="4600447" y="2347214"/>
            <a:ext cx="4220210" cy="2586355"/>
            <a:chOff x="4600447" y="2347214"/>
            <a:chExt cx="4220210" cy="2586355"/>
          </a:xfrm>
        </p:grpSpPr>
        <p:sp>
          <p:nvSpPr>
            <p:cNvPr id="157" name="Google Shape;157;p10"/>
            <p:cNvSpPr/>
            <p:nvPr/>
          </p:nvSpPr>
          <p:spPr>
            <a:xfrm>
              <a:off x="4600447" y="2347214"/>
              <a:ext cx="4220210" cy="2586355"/>
            </a:xfrm>
            <a:custGeom>
              <a:rect b="b" l="l" r="r" t="t"/>
              <a:pathLst>
                <a:path extrusionOk="0" h="2586354" w="4220209">
                  <a:moveTo>
                    <a:pt x="4219956" y="0"/>
                  </a:moveTo>
                  <a:lnTo>
                    <a:pt x="0" y="0"/>
                  </a:lnTo>
                  <a:lnTo>
                    <a:pt x="0" y="2586101"/>
                  </a:lnTo>
                  <a:lnTo>
                    <a:pt x="4219956" y="2586101"/>
                  </a:lnTo>
                  <a:lnTo>
                    <a:pt x="421995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10"/>
            <p:cNvSpPr/>
            <p:nvPr/>
          </p:nvSpPr>
          <p:spPr>
            <a:xfrm>
              <a:off x="4600447" y="2347214"/>
              <a:ext cx="4220210" cy="2586355"/>
            </a:xfrm>
            <a:custGeom>
              <a:rect b="b" l="l" r="r" t="t"/>
              <a:pathLst>
                <a:path extrusionOk="0" h="2586354" w="4220209">
                  <a:moveTo>
                    <a:pt x="0" y="2586101"/>
                  </a:moveTo>
                  <a:lnTo>
                    <a:pt x="4219956" y="2586101"/>
                  </a:lnTo>
                  <a:lnTo>
                    <a:pt x="4219956" y="0"/>
                  </a:lnTo>
                  <a:lnTo>
                    <a:pt x="0" y="0"/>
                  </a:lnTo>
                  <a:lnTo>
                    <a:pt x="0" y="2586101"/>
                  </a:lnTo>
                  <a:close/>
                </a:path>
              </a:pathLst>
            </a:custGeom>
            <a:noFill/>
            <a:ln cap="flat" cmpd="sng" w="11425">
              <a:solidFill>
                <a:srgbClr val="FFFFFF"/>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9" name="Google Shape;159;p10"/>
          <p:cNvSpPr txBox="1"/>
          <p:nvPr/>
        </p:nvSpPr>
        <p:spPr>
          <a:xfrm>
            <a:off x="4650232" y="2549372"/>
            <a:ext cx="4140835" cy="2149475"/>
          </a:xfrm>
          <a:prstGeom prst="rect">
            <a:avLst/>
          </a:prstGeom>
          <a:noFill/>
          <a:ln>
            <a:noFill/>
          </a:ln>
        </p:spPr>
        <p:txBody>
          <a:bodyPr anchorCtr="0" anchor="t" bIns="0" lIns="0" spcFirstLastPara="1" rIns="0" wrap="square" tIns="13325">
            <a:spAutoFit/>
          </a:bodyPr>
          <a:lstStyle/>
          <a:p>
            <a:pPr indent="0" lvl="0" marL="12700" marR="0" rtl="0" algn="l">
              <a:lnSpc>
                <a:spcPct val="115862"/>
              </a:lnSpc>
              <a:spcBef>
                <a:spcPts val="0"/>
              </a:spcBef>
              <a:spcAft>
                <a:spcPts val="0"/>
              </a:spcAft>
              <a:buNone/>
            </a:pPr>
            <a:r>
              <a:rPr lang="en-US" sz="1450">
                <a:solidFill>
                  <a:srgbClr val="FFFFFF"/>
                </a:solidFill>
                <a:latin typeface="Georgia"/>
                <a:ea typeface="Georgia"/>
                <a:cs typeface="Georgia"/>
                <a:sym typeface="Georgia"/>
              </a:rPr>
              <a:t>Reconhecer em documento com data posterior,</a:t>
            </a:r>
            <a:endParaRPr sz="1450">
              <a:solidFill>
                <a:schemeClr val="dk1"/>
              </a:solidFill>
              <a:latin typeface="Georgia"/>
              <a:ea typeface="Georgia"/>
              <a:cs typeface="Georgia"/>
              <a:sym typeface="Georgia"/>
            </a:endParaRPr>
          </a:p>
          <a:p>
            <a:pPr indent="0" lvl="0" marL="12700" marR="0" rtl="0" algn="l">
              <a:lnSpc>
                <a:spcPct val="115933"/>
              </a:lnSpc>
              <a:spcBef>
                <a:spcPts val="0"/>
              </a:spcBef>
              <a:spcAft>
                <a:spcPts val="0"/>
              </a:spcAft>
              <a:buNone/>
            </a:pPr>
            <a:r>
              <a:rPr lang="en-US" sz="1500">
                <a:solidFill>
                  <a:srgbClr val="FFFFFF"/>
                </a:solidFill>
                <a:latin typeface="Georgia"/>
                <a:ea typeface="Georgia"/>
                <a:cs typeface="Georgia"/>
                <a:sym typeface="Georgia"/>
              </a:rPr>
              <a:t>a pedido do usuário;</a:t>
            </a:r>
            <a:endParaRPr sz="1500">
              <a:solidFill>
                <a:schemeClr val="dk1"/>
              </a:solidFill>
              <a:latin typeface="Georgia"/>
              <a:ea typeface="Georgia"/>
              <a:cs typeface="Georgia"/>
              <a:sym typeface="Georgia"/>
            </a:endParaRPr>
          </a:p>
          <a:p>
            <a:pPr indent="0" lvl="0" marL="0" marR="0" rtl="0" algn="l">
              <a:lnSpc>
                <a:spcPct val="100000"/>
              </a:lnSpc>
              <a:spcBef>
                <a:spcPts val="35"/>
              </a:spcBef>
              <a:spcAft>
                <a:spcPts val="0"/>
              </a:spcAft>
              <a:buNone/>
            </a:pPr>
            <a:r>
              <a:t/>
            </a:r>
            <a:endParaRPr sz="2100">
              <a:solidFill>
                <a:schemeClr val="dk1"/>
              </a:solidFill>
              <a:latin typeface="Georgia"/>
              <a:ea typeface="Georgia"/>
              <a:cs typeface="Georgia"/>
              <a:sym typeface="Georgia"/>
            </a:endParaRPr>
          </a:p>
          <a:p>
            <a:pPr indent="0" lvl="0" marL="12700" marR="0" rtl="0" algn="l">
              <a:lnSpc>
                <a:spcPct val="115933"/>
              </a:lnSpc>
              <a:spcBef>
                <a:spcPts val="0"/>
              </a:spcBef>
              <a:spcAft>
                <a:spcPts val="0"/>
              </a:spcAft>
              <a:buNone/>
            </a:pPr>
            <a:r>
              <a:rPr lang="en-US" sz="1500">
                <a:solidFill>
                  <a:srgbClr val="FFFFFF"/>
                </a:solidFill>
                <a:latin typeface="Georgia"/>
                <a:ea typeface="Georgia"/>
                <a:cs typeface="Georgia"/>
                <a:sym typeface="Georgia"/>
              </a:rPr>
              <a:t>Reconhecer fotocópia de assinatura em troca de</a:t>
            </a:r>
            <a:endParaRPr sz="1500">
              <a:solidFill>
                <a:schemeClr val="dk1"/>
              </a:solidFill>
              <a:latin typeface="Georgia"/>
              <a:ea typeface="Georgia"/>
              <a:cs typeface="Georgia"/>
              <a:sym typeface="Georgia"/>
            </a:endParaRPr>
          </a:p>
          <a:p>
            <a:pPr indent="0" lvl="0" marL="12700" marR="0" rtl="0" algn="l">
              <a:lnSpc>
                <a:spcPct val="115862"/>
              </a:lnSpc>
              <a:spcBef>
                <a:spcPts val="0"/>
              </a:spcBef>
              <a:spcAft>
                <a:spcPts val="0"/>
              </a:spcAft>
              <a:buNone/>
            </a:pPr>
            <a:r>
              <a:rPr lang="en-US" sz="1450">
                <a:solidFill>
                  <a:srgbClr val="FFFFFF"/>
                </a:solidFill>
                <a:latin typeface="Georgia"/>
                <a:ea typeface="Georgia"/>
                <a:cs typeface="Georgia"/>
                <a:sym typeface="Georgia"/>
              </a:rPr>
              <a:t>valores ou favores ;</a:t>
            </a:r>
            <a:endParaRPr sz="1450">
              <a:solidFill>
                <a:schemeClr val="dk1"/>
              </a:solidFill>
              <a:latin typeface="Georgia"/>
              <a:ea typeface="Georgia"/>
              <a:cs typeface="Georgia"/>
              <a:sym typeface="Georgia"/>
            </a:endParaRPr>
          </a:p>
          <a:p>
            <a:pPr indent="0" lvl="0" marL="0" marR="0" rtl="0" algn="l">
              <a:lnSpc>
                <a:spcPct val="100000"/>
              </a:lnSpc>
              <a:spcBef>
                <a:spcPts val="0"/>
              </a:spcBef>
              <a:spcAft>
                <a:spcPts val="0"/>
              </a:spcAft>
              <a:buNone/>
            </a:pPr>
            <a:r>
              <a:t/>
            </a:r>
            <a:endParaRPr sz="1600">
              <a:solidFill>
                <a:schemeClr val="dk1"/>
              </a:solidFill>
              <a:latin typeface="Georgia"/>
              <a:ea typeface="Georgia"/>
              <a:cs typeface="Georgia"/>
              <a:sym typeface="Georgia"/>
            </a:endParaRPr>
          </a:p>
          <a:p>
            <a:pPr indent="0" lvl="0" marL="12700" marR="5080" rtl="0" algn="just">
              <a:lnSpc>
                <a:spcPct val="87600"/>
              </a:lnSpc>
              <a:spcBef>
                <a:spcPts val="1060"/>
              </a:spcBef>
              <a:spcAft>
                <a:spcPts val="0"/>
              </a:spcAft>
              <a:buNone/>
            </a:pPr>
            <a:r>
              <a:rPr lang="en-US" sz="1450">
                <a:solidFill>
                  <a:srgbClr val="FFFFFF"/>
                </a:solidFill>
                <a:latin typeface="Georgia"/>
                <a:ea typeface="Georgia"/>
                <a:cs typeface="Georgia"/>
                <a:sym typeface="Georgia"/>
              </a:rPr>
              <a:t>Reconhecer assinatura de documento de compra  e venda, cessão, doação de imóvel com valor  normal, a pedido do usuário;</a:t>
            </a:r>
            <a:endParaRPr sz="1450">
              <a:solidFill>
                <a:schemeClr val="dk1"/>
              </a:solidFill>
              <a:latin typeface="Georgia"/>
              <a:ea typeface="Georgia"/>
              <a:cs typeface="Georgia"/>
              <a:sym typeface="Georgia"/>
            </a:endParaRPr>
          </a:p>
        </p:txBody>
      </p:sp>
      <p:sp>
        <p:nvSpPr>
          <p:cNvPr id="160" name="Google Shape;160;p10"/>
          <p:cNvSpPr txBox="1"/>
          <p:nvPr/>
        </p:nvSpPr>
        <p:spPr>
          <a:xfrm>
            <a:off x="267906" y="2348992"/>
            <a:ext cx="4220210" cy="2586355"/>
          </a:xfrm>
          <a:prstGeom prst="rect">
            <a:avLst/>
          </a:prstGeom>
          <a:solidFill>
            <a:srgbClr val="4F81BB"/>
          </a:solidFill>
          <a:ln cap="flat" cmpd="sng" w="11425">
            <a:solidFill>
              <a:srgbClr val="FFFFFF"/>
            </a:solidFill>
            <a:prstDash val="solid"/>
            <a:round/>
            <a:headEnd len="sm" w="sm" type="none"/>
            <a:tailEnd len="sm" w="sm" type="none"/>
          </a:ln>
        </p:spPr>
        <p:txBody>
          <a:bodyPr anchorCtr="0" anchor="t" bIns="0" lIns="0" spcFirstLastPara="1" rIns="0" wrap="square" tIns="176525">
            <a:spAutoFit/>
          </a:bodyPr>
          <a:lstStyle/>
          <a:p>
            <a:pPr indent="0" lvl="0" marL="103504" marR="0" rtl="0" algn="l">
              <a:lnSpc>
                <a:spcPct val="100000"/>
              </a:lnSpc>
              <a:spcBef>
                <a:spcPts val="0"/>
              </a:spcBef>
              <a:spcAft>
                <a:spcPts val="0"/>
              </a:spcAft>
              <a:buNone/>
            </a:pPr>
            <a:r>
              <a:rPr lang="en-US" sz="1500">
                <a:solidFill>
                  <a:srgbClr val="FFFFFF"/>
                </a:solidFill>
                <a:latin typeface="Georgia"/>
                <a:ea typeface="Georgia"/>
                <a:cs typeface="Georgia"/>
                <a:sym typeface="Georgia"/>
              </a:rPr>
              <a:t>Fazer Escritura com ciência de documentos</a:t>
            </a:r>
            <a:endParaRPr sz="1500">
              <a:solidFill>
                <a:schemeClr val="dk1"/>
              </a:solidFill>
              <a:latin typeface="Georgia"/>
              <a:ea typeface="Georgia"/>
              <a:cs typeface="Georgia"/>
              <a:sym typeface="Georgia"/>
            </a:endParaRPr>
          </a:p>
          <a:p>
            <a:pPr indent="0" lvl="0" marL="103504" marR="0" rtl="0" algn="l">
              <a:lnSpc>
                <a:spcPct val="100000"/>
              </a:lnSpc>
              <a:spcBef>
                <a:spcPts val="90"/>
              </a:spcBef>
              <a:spcAft>
                <a:spcPts val="0"/>
              </a:spcAft>
              <a:buNone/>
            </a:pPr>
            <a:r>
              <a:rPr lang="en-US" sz="1450">
                <a:solidFill>
                  <a:srgbClr val="FFFFFF"/>
                </a:solidFill>
                <a:latin typeface="Georgia"/>
                <a:ea typeface="Georgia"/>
                <a:cs typeface="Georgia"/>
                <a:sym typeface="Georgia"/>
              </a:rPr>
              <a:t>falsos, procuração falsa;</a:t>
            </a:r>
            <a:endParaRPr sz="1450">
              <a:solidFill>
                <a:schemeClr val="dk1"/>
              </a:solidFill>
              <a:latin typeface="Georgia"/>
              <a:ea typeface="Georgia"/>
              <a:cs typeface="Georgia"/>
              <a:sym typeface="Georgia"/>
            </a:endParaRPr>
          </a:p>
          <a:p>
            <a:pPr indent="0" lvl="0" marL="0" marR="0" rtl="0" algn="l">
              <a:lnSpc>
                <a:spcPct val="100000"/>
              </a:lnSpc>
              <a:spcBef>
                <a:spcPts val="55"/>
              </a:spcBef>
              <a:spcAft>
                <a:spcPts val="0"/>
              </a:spcAft>
              <a:buNone/>
            </a:pPr>
            <a:r>
              <a:t/>
            </a:r>
            <a:endParaRPr sz="1500">
              <a:solidFill>
                <a:schemeClr val="dk1"/>
              </a:solidFill>
              <a:latin typeface="Georgia"/>
              <a:ea typeface="Georgia"/>
              <a:cs typeface="Georgia"/>
              <a:sym typeface="Georgia"/>
            </a:endParaRPr>
          </a:p>
          <a:p>
            <a:pPr indent="0" lvl="0" marL="103504" marR="71755" rtl="0" algn="just">
              <a:lnSpc>
                <a:spcPct val="103000"/>
              </a:lnSpc>
              <a:spcBef>
                <a:spcPts val="0"/>
              </a:spcBef>
              <a:spcAft>
                <a:spcPts val="0"/>
              </a:spcAft>
              <a:buNone/>
            </a:pPr>
            <a:r>
              <a:rPr lang="en-US" sz="1450">
                <a:solidFill>
                  <a:srgbClr val="FFFFFF"/>
                </a:solidFill>
                <a:latin typeface="Georgia"/>
                <a:ea typeface="Georgia"/>
                <a:cs typeface="Georgia"/>
                <a:sym typeface="Georgia"/>
              </a:rPr>
              <a:t>Realizar ato em ocasião em que um usuário  esteja se passando por outro, com ciência do  empregado;</a:t>
            </a:r>
            <a:endParaRPr sz="1450">
              <a:solidFill>
                <a:schemeClr val="dk1"/>
              </a:solidFill>
              <a:latin typeface="Georgia"/>
              <a:ea typeface="Georgia"/>
              <a:cs typeface="Georgia"/>
              <a:sym typeface="Georgia"/>
            </a:endParaRPr>
          </a:p>
          <a:p>
            <a:pPr indent="0" lvl="0" marL="0" marR="0" rtl="0" algn="l">
              <a:lnSpc>
                <a:spcPct val="100000"/>
              </a:lnSpc>
              <a:spcBef>
                <a:spcPts val="15"/>
              </a:spcBef>
              <a:spcAft>
                <a:spcPts val="0"/>
              </a:spcAft>
              <a:buNone/>
            </a:pPr>
            <a:r>
              <a:t/>
            </a:r>
            <a:endParaRPr sz="1800">
              <a:solidFill>
                <a:schemeClr val="dk1"/>
              </a:solidFill>
              <a:latin typeface="Georgia"/>
              <a:ea typeface="Georgia"/>
              <a:cs typeface="Georgia"/>
              <a:sym typeface="Georgia"/>
            </a:endParaRPr>
          </a:p>
          <a:p>
            <a:pPr indent="0" lvl="0" marL="103504" marR="0" rtl="0" algn="l">
              <a:lnSpc>
                <a:spcPct val="100000"/>
              </a:lnSpc>
              <a:spcBef>
                <a:spcPts val="0"/>
              </a:spcBef>
              <a:spcAft>
                <a:spcPts val="0"/>
              </a:spcAft>
              <a:buNone/>
            </a:pPr>
            <a:r>
              <a:rPr lang="en-US" sz="1450">
                <a:solidFill>
                  <a:srgbClr val="FFFFFF"/>
                </a:solidFill>
                <a:latin typeface="Georgia"/>
                <a:ea typeface="Georgia"/>
                <a:cs typeface="Georgia"/>
                <a:sym typeface="Georgia"/>
              </a:rPr>
              <a:t>Receber importância em troca de favores;</a:t>
            </a:r>
            <a:endParaRPr sz="1450">
              <a:solidFill>
                <a:schemeClr val="dk1"/>
              </a:solidFill>
              <a:latin typeface="Georgia"/>
              <a:ea typeface="Georgia"/>
              <a:cs typeface="Georgia"/>
              <a:sym typeface="Georgi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1"/>
          <p:cNvSpPr txBox="1"/>
          <p:nvPr>
            <p:ph type="title"/>
          </p:nvPr>
        </p:nvSpPr>
        <p:spPr>
          <a:xfrm>
            <a:off x="436841" y="310934"/>
            <a:ext cx="8270316" cy="621030"/>
          </a:xfrm>
          <a:prstGeom prst="rect">
            <a:avLst/>
          </a:prstGeom>
          <a:noFill/>
          <a:ln>
            <a:noFill/>
          </a:ln>
        </p:spPr>
        <p:txBody>
          <a:bodyPr anchorCtr="0" anchor="t" bIns="0" lIns="0" spcFirstLastPara="1" rIns="0" wrap="square" tIns="12700">
            <a:spAutoFit/>
          </a:bodyPr>
          <a:lstStyle/>
          <a:p>
            <a:pPr indent="0" lvl="0" marL="0" rtl="0" algn="ctr">
              <a:lnSpc>
                <a:spcPct val="100000"/>
              </a:lnSpc>
              <a:spcBef>
                <a:spcPts val="0"/>
              </a:spcBef>
              <a:spcAft>
                <a:spcPts val="0"/>
              </a:spcAft>
              <a:buNone/>
            </a:pPr>
            <a:r>
              <a:rPr lang="en-US"/>
              <a:t>Com base nos dados elencados no gráfico, observe os exemplos práticos de</a:t>
            </a:r>
            <a:endParaRPr/>
          </a:p>
          <a:p>
            <a:pPr indent="0" lvl="0" marL="0" rtl="0" algn="ctr">
              <a:lnSpc>
                <a:spcPct val="100000"/>
              </a:lnSpc>
              <a:spcBef>
                <a:spcPts val="5"/>
              </a:spcBef>
              <a:spcAft>
                <a:spcPts val="0"/>
              </a:spcAft>
              <a:buNone/>
            </a:pPr>
            <a:r>
              <a:rPr lang="en-US"/>
              <a:t>corrupção que podem ocorrer no Cartório Fernando Dias:</a:t>
            </a:r>
            <a:endParaRPr/>
          </a:p>
        </p:txBody>
      </p:sp>
      <p:sp>
        <p:nvSpPr>
          <p:cNvPr id="166" name="Google Shape;166;p11"/>
          <p:cNvSpPr txBox="1"/>
          <p:nvPr/>
        </p:nvSpPr>
        <p:spPr>
          <a:xfrm>
            <a:off x="1166266" y="1299412"/>
            <a:ext cx="2303145" cy="846455"/>
          </a:xfrm>
          <a:prstGeom prst="rect">
            <a:avLst/>
          </a:prstGeom>
          <a:noFill/>
          <a:ln>
            <a:noFill/>
          </a:ln>
        </p:spPr>
        <p:txBody>
          <a:bodyPr anchorCtr="0" anchor="t" bIns="0" lIns="0" spcFirstLastPara="1" rIns="0" wrap="square" tIns="148575">
            <a:spAutoFit/>
          </a:bodyPr>
          <a:lstStyle/>
          <a:p>
            <a:pPr indent="0" lvl="0" marL="0" marR="0" rtl="0" algn="ctr">
              <a:lnSpc>
                <a:spcPct val="100000"/>
              </a:lnSpc>
              <a:spcBef>
                <a:spcPts val="0"/>
              </a:spcBef>
              <a:spcAft>
                <a:spcPts val="0"/>
              </a:spcAft>
              <a:buNone/>
            </a:pPr>
            <a:r>
              <a:rPr lang="en-US" sz="1800">
                <a:solidFill>
                  <a:srgbClr val="242424"/>
                </a:solidFill>
                <a:latin typeface="Georgia"/>
                <a:ea typeface="Georgia"/>
                <a:cs typeface="Georgia"/>
                <a:sym typeface="Georgia"/>
              </a:rPr>
              <a:t>DEPARTAMENTO DE</a:t>
            </a:r>
            <a:endParaRPr sz="1800">
              <a:solidFill>
                <a:schemeClr val="dk1"/>
              </a:solidFill>
              <a:latin typeface="Georgia"/>
              <a:ea typeface="Georgia"/>
              <a:cs typeface="Georgia"/>
              <a:sym typeface="Georgia"/>
            </a:endParaRPr>
          </a:p>
          <a:p>
            <a:pPr indent="0" lvl="0" marL="5080" marR="0" rtl="0" algn="ctr">
              <a:lnSpc>
                <a:spcPct val="100000"/>
              </a:lnSpc>
              <a:spcBef>
                <a:spcPts val="1070"/>
              </a:spcBef>
              <a:spcAft>
                <a:spcPts val="0"/>
              </a:spcAft>
              <a:buNone/>
            </a:pPr>
            <a:r>
              <a:rPr lang="en-US" sz="1800">
                <a:solidFill>
                  <a:srgbClr val="242424"/>
                </a:solidFill>
                <a:latin typeface="Georgia"/>
                <a:ea typeface="Georgia"/>
                <a:cs typeface="Georgia"/>
                <a:sym typeface="Georgia"/>
              </a:rPr>
              <a:t>AUTENTICAÇÃO</a:t>
            </a:r>
            <a:endParaRPr sz="1800">
              <a:solidFill>
                <a:schemeClr val="dk1"/>
              </a:solidFill>
              <a:latin typeface="Georgia"/>
              <a:ea typeface="Georgia"/>
              <a:cs typeface="Georgia"/>
              <a:sym typeface="Georgia"/>
            </a:endParaRPr>
          </a:p>
        </p:txBody>
      </p:sp>
      <p:sp>
        <p:nvSpPr>
          <p:cNvPr id="167" name="Google Shape;167;p11"/>
          <p:cNvSpPr txBox="1"/>
          <p:nvPr/>
        </p:nvSpPr>
        <p:spPr>
          <a:xfrm>
            <a:off x="5034407" y="1389100"/>
            <a:ext cx="3571240"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chemeClr val="dk1"/>
                </a:solidFill>
                <a:latin typeface="Georgia"/>
                <a:ea typeface="Georgia"/>
                <a:cs typeface="Georgia"/>
                <a:sym typeface="Georgia"/>
              </a:rPr>
              <a:t>DEPARTAMENTO PROCURAÇÃO</a:t>
            </a:r>
            <a:endParaRPr sz="1800">
              <a:solidFill>
                <a:schemeClr val="dk1"/>
              </a:solidFill>
              <a:latin typeface="Georgia"/>
              <a:ea typeface="Georgia"/>
              <a:cs typeface="Georgia"/>
              <a:sym typeface="Georgia"/>
            </a:endParaRPr>
          </a:p>
        </p:txBody>
      </p:sp>
      <p:grpSp>
        <p:nvGrpSpPr>
          <p:cNvPr id="168" name="Google Shape;168;p11"/>
          <p:cNvGrpSpPr/>
          <p:nvPr/>
        </p:nvGrpSpPr>
        <p:grpSpPr>
          <a:xfrm>
            <a:off x="4600447" y="2347214"/>
            <a:ext cx="4220210" cy="2586355"/>
            <a:chOff x="4600447" y="2347214"/>
            <a:chExt cx="4220210" cy="2586355"/>
          </a:xfrm>
        </p:grpSpPr>
        <p:sp>
          <p:nvSpPr>
            <p:cNvPr id="169" name="Google Shape;169;p11"/>
            <p:cNvSpPr/>
            <p:nvPr/>
          </p:nvSpPr>
          <p:spPr>
            <a:xfrm>
              <a:off x="4600447" y="2347214"/>
              <a:ext cx="4220210" cy="2586355"/>
            </a:xfrm>
            <a:custGeom>
              <a:rect b="b" l="l" r="r" t="t"/>
              <a:pathLst>
                <a:path extrusionOk="0" h="2586354" w="4220209">
                  <a:moveTo>
                    <a:pt x="4219956" y="0"/>
                  </a:moveTo>
                  <a:lnTo>
                    <a:pt x="0" y="0"/>
                  </a:lnTo>
                  <a:lnTo>
                    <a:pt x="0" y="2586101"/>
                  </a:lnTo>
                  <a:lnTo>
                    <a:pt x="4219956" y="2586101"/>
                  </a:lnTo>
                  <a:lnTo>
                    <a:pt x="421995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11"/>
            <p:cNvSpPr/>
            <p:nvPr/>
          </p:nvSpPr>
          <p:spPr>
            <a:xfrm>
              <a:off x="4600447" y="2347214"/>
              <a:ext cx="4220210" cy="2586355"/>
            </a:xfrm>
            <a:custGeom>
              <a:rect b="b" l="l" r="r" t="t"/>
              <a:pathLst>
                <a:path extrusionOk="0" h="2586354" w="4220209">
                  <a:moveTo>
                    <a:pt x="0" y="2586101"/>
                  </a:moveTo>
                  <a:lnTo>
                    <a:pt x="4219956" y="2586101"/>
                  </a:lnTo>
                  <a:lnTo>
                    <a:pt x="4219956" y="0"/>
                  </a:lnTo>
                  <a:lnTo>
                    <a:pt x="0" y="0"/>
                  </a:lnTo>
                  <a:lnTo>
                    <a:pt x="0" y="2586101"/>
                  </a:lnTo>
                  <a:close/>
                </a:path>
              </a:pathLst>
            </a:custGeom>
            <a:noFill/>
            <a:ln cap="flat" cmpd="sng" w="11425">
              <a:solidFill>
                <a:srgbClr val="FFFFFF"/>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1" name="Google Shape;171;p11"/>
          <p:cNvSpPr txBox="1"/>
          <p:nvPr/>
        </p:nvSpPr>
        <p:spPr>
          <a:xfrm>
            <a:off x="4650232" y="3030448"/>
            <a:ext cx="3959225" cy="436880"/>
          </a:xfrm>
          <a:prstGeom prst="rect">
            <a:avLst/>
          </a:prstGeom>
          <a:noFill/>
          <a:ln>
            <a:noFill/>
          </a:ln>
        </p:spPr>
        <p:txBody>
          <a:bodyPr anchorCtr="0" anchor="t" bIns="0" lIns="0" spcFirstLastPara="1" rIns="0" wrap="square" tIns="13325">
            <a:spAutoFit/>
          </a:bodyPr>
          <a:lstStyle/>
          <a:p>
            <a:pPr indent="0" lvl="0" marL="12700" marR="0" rtl="0" algn="l">
              <a:lnSpc>
                <a:spcPct val="111310"/>
              </a:lnSpc>
              <a:spcBef>
                <a:spcPts val="0"/>
              </a:spcBef>
              <a:spcAft>
                <a:spcPts val="0"/>
              </a:spcAft>
              <a:buNone/>
            </a:pPr>
            <a:r>
              <a:rPr lang="en-US" sz="1450">
                <a:solidFill>
                  <a:srgbClr val="FFFFFF"/>
                </a:solidFill>
                <a:latin typeface="Georgia"/>
                <a:ea typeface="Georgia"/>
                <a:cs typeface="Georgia"/>
                <a:sym typeface="Georgia"/>
              </a:rPr>
              <a:t>Lavrar Procuração Pública onde o outorgante é</a:t>
            </a:r>
            <a:endParaRPr sz="1450">
              <a:solidFill>
                <a:schemeClr val="dk1"/>
              </a:solidFill>
              <a:latin typeface="Georgia"/>
              <a:ea typeface="Georgia"/>
              <a:cs typeface="Georgia"/>
              <a:sym typeface="Georgia"/>
            </a:endParaRPr>
          </a:p>
          <a:p>
            <a:pPr indent="0" lvl="0" marL="12700" marR="0" rtl="0" algn="l">
              <a:lnSpc>
                <a:spcPct val="111310"/>
              </a:lnSpc>
              <a:spcBef>
                <a:spcPts val="0"/>
              </a:spcBef>
              <a:spcAft>
                <a:spcPts val="0"/>
              </a:spcAft>
              <a:buNone/>
            </a:pPr>
            <a:r>
              <a:rPr lang="en-US" sz="1450">
                <a:solidFill>
                  <a:srgbClr val="FFFFFF"/>
                </a:solidFill>
                <a:latin typeface="Georgia"/>
                <a:ea typeface="Georgia"/>
                <a:cs typeface="Georgia"/>
                <a:sym typeface="Georgia"/>
              </a:rPr>
              <a:t>incapaz de exercer os atos da vida civil;</a:t>
            </a:r>
            <a:endParaRPr sz="1450">
              <a:solidFill>
                <a:schemeClr val="dk1"/>
              </a:solidFill>
              <a:latin typeface="Georgia"/>
              <a:ea typeface="Georgia"/>
              <a:cs typeface="Georgia"/>
              <a:sym typeface="Georgia"/>
            </a:endParaRPr>
          </a:p>
        </p:txBody>
      </p:sp>
      <p:sp>
        <p:nvSpPr>
          <p:cNvPr id="172" name="Google Shape;172;p11"/>
          <p:cNvSpPr txBox="1"/>
          <p:nvPr/>
        </p:nvSpPr>
        <p:spPr>
          <a:xfrm>
            <a:off x="7485126" y="3787876"/>
            <a:ext cx="1292225" cy="24701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lang="en-US" sz="1450">
                <a:solidFill>
                  <a:srgbClr val="FFFFFF"/>
                </a:solidFill>
                <a:latin typeface="Georgia"/>
                <a:ea typeface="Georgia"/>
                <a:cs typeface="Georgia"/>
                <a:sym typeface="Georgia"/>
              </a:rPr>
              <a:t>contidos	em</a:t>
            </a:r>
            <a:endParaRPr sz="1450">
              <a:solidFill>
                <a:schemeClr val="dk1"/>
              </a:solidFill>
              <a:latin typeface="Georgia"/>
              <a:ea typeface="Georgia"/>
              <a:cs typeface="Georgia"/>
              <a:sym typeface="Georgia"/>
            </a:endParaRPr>
          </a:p>
        </p:txBody>
      </p:sp>
      <p:sp>
        <p:nvSpPr>
          <p:cNvPr id="173" name="Google Shape;173;p11"/>
          <p:cNvSpPr txBox="1"/>
          <p:nvPr/>
        </p:nvSpPr>
        <p:spPr>
          <a:xfrm>
            <a:off x="4650232" y="3787876"/>
            <a:ext cx="2596515" cy="450215"/>
          </a:xfrm>
          <a:prstGeom prst="rect">
            <a:avLst/>
          </a:prstGeom>
          <a:noFill/>
          <a:ln>
            <a:noFill/>
          </a:ln>
        </p:spPr>
        <p:txBody>
          <a:bodyPr anchorCtr="0" anchor="t" bIns="0" lIns="0" spcFirstLastPara="1" rIns="0" wrap="square" tIns="34925">
            <a:spAutoFit/>
          </a:bodyPr>
          <a:lstStyle/>
          <a:p>
            <a:pPr indent="0" lvl="0" marL="12700" marR="5080" rtl="0" algn="l">
              <a:lnSpc>
                <a:spcPct val="110344"/>
              </a:lnSpc>
              <a:spcBef>
                <a:spcPts val="0"/>
              </a:spcBef>
              <a:spcAft>
                <a:spcPts val="0"/>
              </a:spcAft>
              <a:buNone/>
            </a:pPr>
            <a:r>
              <a:rPr lang="en-US" sz="1450">
                <a:solidFill>
                  <a:srgbClr val="FFFFFF"/>
                </a:solidFill>
                <a:latin typeface="Georgia"/>
                <a:ea typeface="Georgia"/>
                <a:cs typeface="Georgia"/>
                <a:sym typeface="Georgia"/>
              </a:rPr>
              <a:t>Fornecer	dados	pessoais  Procuração Pública a terceiros;</a:t>
            </a:r>
            <a:endParaRPr sz="1450">
              <a:solidFill>
                <a:schemeClr val="dk1"/>
              </a:solidFill>
              <a:latin typeface="Georgia"/>
              <a:ea typeface="Georgia"/>
              <a:cs typeface="Georgia"/>
              <a:sym typeface="Georgia"/>
            </a:endParaRPr>
          </a:p>
        </p:txBody>
      </p:sp>
      <p:sp>
        <p:nvSpPr>
          <p:cNvPr id="174" name="Google Shape;174;p11"/>
          <p:cNvSpPr txBox="1"/>
          <p:nvPr/>
        </p:nvSpPr>
        <p:spPr>
          <a:xfrm>
            <a:off x="267906" y="2348992"/>
            <a:ext cx="4220210" cy="2586355"/>
          </a:xfrm>
          <a:prstGeom prst="rect">
            <a:avLst/>
          </a:prstGeom>
          <a:solidFill>
            <a:srgbClr val="4F81BB"/>
          </a:solidFill>
          <a:ln cap="flat" cmpd="sng" w="11425">
            <a:solidFill>
              <a:srgbClr val="FFFFFF"/>
            </a:solidFill>
            <a:prstDash val="solid"/>
            <a:round/>
            <a:headEnd len="sm" w="sm" type="none"/>
            <a:tailEnd len="sm" w="sm" type="none"/>
          </a:ln>
        </p:spPr>
        <p:txBody>
          <a:bodyPr anchorCtr="0" anchor="t" bIns="0" lIns="0" spcFirstLastPara="1" rIns="0" wrap="square" tIns="176525">
            <a:spAutoFit/>
          </a:bodyPr>
          <a:lstStyle/>
          <a:p>
            <a:pPr indent="0" lvl="0" marL="103504" marR="0" rtl="0" algn="just">
              <a:lnSpc>
                <a:spcPct val="100000"/>
              </a:lnSpc>
              <a:spcBef>
                <a:spcPts val="0"/>
              </a:spcBef>
              <a:spcAft>
                <a:spcPts val="0"/>
              </a:spcAft>
              <a:buNone/>
            </a:pPr>
            <a:r>
              <a:rPr lang="en-US" sz="1500">
                <a:solidFill>
                  <a:srgbClr val="FFFFFF"/>
                </a:solidFill>
                <a:latin typeface="Georgia"/>
                <a:ea typeface="Georgia"/>
                <a:cs typeface="Georgia"/>
                <a:sym typeface="Georgia"/>
              </a:rPr>
              <a:t>Autenticar fotocópia sem a conferência da</a:t>
            </a:r>
            <a:endParaRPr sz="1500">
              <a:solidFill>
                <a:schemeClr val="dk1"/>
              </a:solidFill>
              <a:latin typeface="Georgia"/>
              <a:ea typeface="Georgia"/>
              <a:cs typeface="Georgia"/>
              <a:sym typeface="Georgia"/>
            </a:endParaRPr>
          </a:p>
          <a:p>
            <a:pPr indent="0" lvl="0" marL="103504" marR="0" rtl="0" algn="just">
              <a:lnSpc>
                <a:spcPct val="100000"/>
              </a:lnSpc>
              <a:spcBef>
                <a:spcPts val="90"/>
              </a:spcBef>
              <a:spcAft>
                <a:spcPts val="0"/>
              </a:spcAft>
              <a:buNone/>
            </a:pPr>
            <a:r>
              <a:rPr lang="en-US" sz="1450">
                <a:solidFill>
                  <a:srgbClr val="FFFFFF"/>
                </a:solidFill>
                <a:latin typeface="Georgia"/>
                <a:ea typeface="Georgia"/>
                <a:cs typeface="Georgia"/>
                <a:sym typeface="Georgia"/>
              </a:rPr>
              <a:t>original, a pedido do usuário;</a:t>
            </a:r>
            <a:endParaRPr sz="1450">
              <a:solidFill>
                <a:schemeClr val="dk1"/>
              </a:solidFill>
              <a:latin typeface="Georgia"/>
              <a:ea typeface="Georgia"/>
              <a:cs typeface="Georgia"/>
              <a:sym typeface="Georgia"/>
            </a:endParaRPr>
          </a:p>
          <a:p>
            <a:pPr indent="0" lvl="0" marL="0" marR="0" rtl="0" algn="l">
              <a:lnSpc>
                <a:spcPct val="100000"/>
              </a:lnSpc>
              <a:spcBef>
                <a:spcPts val="55"/>
              </a:spcBef>
              <a:spcAft>
                <a:spcPts val="0"/>
              </a:spcAft>
              <a:buNone/>
            </a:pPr>
            <a:r>
              <a:t/>
            </a:r>
            <a:endParaRPr sz="1500">
              <a:solidFill>
                <a:schemeClr val="dk1"/>
              </a:solidFill>
              <a:latin typeface="Georgia"/>
              <a:ea typeface="Georgia"/>
              <a:cs typeface="Georgia"/>
              <a:sym typeface="Georgia"/>
            </a:endParaRPr>
          </a:p>
          <a:p>
            <a:pPr indent="0" lvl="0" marL="103504" marR="74930" rtl="0" algn="just">
              <a:lnSpc>
                <a:spcPct val="103000"/>
              </a:lnSpc>
              <a:spcBef>
                <a:spcPts val="0"/>
              </a:spcBef>
              <a:spcAft>
                <a:spcPts val="0"/>
              </a:spcAft>
              <a:buNone/>
            </a:pPr>
            <a:r>
              <a:rPr lang="en-US" sz="1450">
                <a:solidFill>
                  <a:srgbClr val="FFFFFF"/>
                </a:solidFill>
                <a:latin typeface="Georgia"/>
                <a:ea typeface="Georgia"/>
                <a:cs typeface="Georgia"/>
                <a:sym typeface="Georgia"/>
              </a:rPr>
              <a:t>Autenticar documento expedido por meio  digital e cobrar valor referente a documento  normal, em troca de favores;</a:t>
            </a:r>
            <a:endParaRPr sz="1450">
              <a:solidFill>
                <a:schemeClr val="dk1"/>
              </a:solidFill>
              <a:latin typeface="Georgia"/>
              <a:ea typeface="Georgia"/>
              <a:cs typeface="Georgia"/>
              <a:sym typeface="Georgia"/>
            </a:endParaRPr>
          </a:p>
          <a:p>
            <a:pPr indent="0" lvl="0" marL="0" marR="0" rtl="0" algn="l">
              <a:lnSpc>
                <a:spcPct val="100000"/>
              </a:lnSpc>
              <a:spcBef>
                <a:spcPts val="45"/>
              </a:spcBef>
              <a:spcAft>
                <a:spcPts val="0"/>
              </a:spcAft>
              <a:buNone/>
            </a:pPr>
            <a:r>
              <a:t/>
            </a:r>
            <a:endParaRPr sz="1550">
              <a:solidFill>
                <a:schemeClr val="dk1"/>
              </a:solidFill>
              <a:latin typeface="Georgia"/>
              <a:ea typeface="Georgia"/>
              <a:cs typeface="Georgia"/>
              <a:sym typeface="Georgia"/>
            </a:endParaRPr>
          </a:p>
          <a:p>
            <a:pPr indent="0" lvl="0" marL="103504" marR="169545" rtl="0" algn="just">
              <a:lnSpc>
                <a:spcPct val="104099"/>
              </a:lnSpc>
              <a:spcBef>
                <a:spcPts val="0"/>
              </a:spcBef>
              <a:spcAft>
                <a:spcPts val="0"/>
              </a:spcAft>
              <a:buNone/>
            </a:pPr>
            <a:r>
              <a:rPr lang="en-US" sz="1450">
                <a:solidFill>
                  <a:srgbClr val="FFFFFF"/>
                </a:solidFill>
                <a:latin typeface="Georgia"/>
                <a:ea typeface="Georgia"/>
                <a:cs typeface="Georgia"/>
                <a:sym typeface="Georgia"/>
              </a:rPr>
              <a:t>Não bater os carimbos indicados para cada tipo  de autenticação, a pedido do usuário;</a:t>
            </a:r>
            <a:endParaRPr sz="1450">
              <a:solidFill>
                <a:schemeClr val="dk1"/>
              </a:solidFill>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nvSpPr>
        <p:spPr>
          <a:xfrm>
            <a:off x="272884" y="887882"/>
            <a:ext cx="2320925" cy="2644775"/>
          </a:xfrm>
          <a:prstGeom prst="rect">
            <a:avLst/>
          </a:prstGeom>
          <a:noFill/>
          <a:ln>
            <a:noFill/>
          </a:ln>
        </p:spPr>
        <p:txBody>
          <a:bodyPr anchorCtr="0" anchor="t" bIns="0" lIns="0" spcFirstLastPara="1" rIns="0" wrap="square" tIns="12050">
            <a:spAutoFit/>
          </a:bodyPr>
          <a:lstStyle/>
          <a:p>
            <a:pPr indent="0" lvl="0" marL="26289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065" marR="5080" rtl="0" algn="ctr">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180" name="Google Shape;180;p12"/>
          <p:cNvSpPr txBox="1"/>
          <p:nvPr/>
        </p:nvSpPr>
        <p:spPr>
          <a:xfrm>
            <a:off x="3206750" y="678682"/>
            <a:ext cx="5502275" cy="4824095"/>
          </a:xfrm>
          <a:prstGeom prst="rect">
            <a:avLst/>
          </a:prstGeom>
          <a:noFill/>
          <a:ln>
            <a:noFill/>
          </a:ln>
        </p:spPr>
        <p:txBody>
          <a:bodyPr anchorCtr="0" anchor="t" bIns="0" lIns="0" spcFirstLastPara="1" rIns="0" wrap="square" tIns="23475">
            <a:spAutoFit/>
          </a:bodyPr>
          <a:lstStyle/>
          <a:p>
            <a:pPr indent="179705" lvl="0" marL="12700" marR="13334" rtl="0" algn="just">
              <a:lnSpc>
                <a:spcPct val="144700"/>
              </a:lnSpc>
              <a:spcBef>
                <a:spcPts val="0"/>
              </a:spcBef>
              <a:spcAft>
                <a:spcPts val="0"/>
              </a:spcAft>
              <a:buNone/>
            </a:pPr>
            <a:r>
              <a:rPr lang="en-US" sz="1450">
                <a:solidFill>
                  <a:srgbClr val="242424"/>
                </a:solidFill>
                <a:latin typeface="Georgia"/>
                <a:ea typeface="Georgia"/>
                <a:cs typeface="Georgia"/>
                <a:sym typeface="Georgia"/>
              </a:rPr>
              <a:t>Os pilares de Compliance do Cartório Fernando Dias tem  como base para seu cumprimento efetivo o Manual de Conduta  (MACEQ).  O MACEQ  que  deve ser  seguido  obrigatoriamente</a:t>
            </a:r>
            <a:endParaRPr sz="1450">
              <a:solidFill>
                <a:schemeClr val="dk1"/>
              </a:solidFill>
              <a:latin typeface="Georgia"/>
              <a:ea typeface="Georgia"/>
              <a:cs typeface="Georgia"/>
              <a:sym typeface="Georgia"/>
            </a:endParaRPr>
          </a:p>
          <a:p>
            <a:pPr indent="0" lvl="0" marL="12700" marR="5080" rtl="0" algn="just">
              <a:lnSpc>
                <a:spcPct val="183448"/>
              </a:lnSpc>
              <a:spcBef>
                <a:spcPts val="245"/>
              </a:spcBef>
              <a:spcAft>
                <a:spcPts val="0"/>
              </a:spcAft>
              <a:buNone/>
            </a:pPr>
            <a:r>
              <a:rPr lang="en-US" sz="1450">
                <a:solidFill>
                  <a:srgbClr val="242424"/>
                </a:solidFill>
                <a:latin typeface="Georgia"/>
                <a:ea typeface="Georgia"/>
                <a:cs typeface="Georgia"/>
                <a:sym typeface="Georgia"/>
              </a:rPr>
              <a:t>por nossos empregados em suas ações e decisões do dia a dia e,  também, servir de referência para nossos parceiros. Ele veicula</a:t>
            </a:r>
            <a:endParaRPr sz="1450">
              <a:solidFill>
                <a:schemeClr val="dk1"/>
              </a:solidFill>
              <a:latin typeface="Georgia"/>
              <a:ea typeface="Georgia"/>
              <a:cs typeface="Georgia"/>
              <a:sym typeface="Georgia"/>
            </a:endParaRPr>
          </a:p>
          <a:p>
            <a:pPr indent="0" lvl="0" marL="12700" marR="0" rtl="0" algn="just">
              <a:lnSpc>
                <a:spcPct val="100000"/>
              </a:lnSpc>
              <a:spcBef>
                <a:spcPts val="705"/>
              </a:spcBef>
              <a:spcAft>
                <a:spcPts val="0"/>
              </a:spcAft>
              <a:buNone/>
            </a:pPr>
            <a:r>
              <a:rPr lang="en-US" sz="1500">
                <a:solidFill>
                  <a:srgbClr val="242424"/>
                </a:solidFill>
                <a:latin typeface="Georgia"/>
                <a:ea typeface="Georgia"/>
                <a:cs typeface="Georgia"/>
                <a:sym typeface="Georgia"/>
              </a:rPr>
              <a:t>os   Valores que   determinam como   devem se pautar os</a:t>
            </a:r>
            <a:endParaRPr sz="1500">
              <a:solidFill>
                <a:schemeClr val="dk1"/>
              </a:solidFill>
              <a:latin typeface="Georgia"/>
              <a:ea typeface="Georgia"/>
              <a:cs typeface="Georgia"/>
              <a:sym typeface="Georgia"/>
            </a:endParaRPr>
          </a:p>
          <a:p>
            <a:pPr indent="0" lvl="0" marL="12700" marR="12065" rtl="0" algn="just">
              <a:lnSpc>
                <a:spcPct val="152900"/>
              </a:lnSpc>
              <a:spcBef>
                <a:spcPts val="25"/>
              </a:spcBef>
              <a:spcAft>
                <a:spcPts val="0"/>
              </a:spcAft>
              <a:buNone/>
            </a:pPr>
            <a:r>
              <a:rPr lang="en-US" sz="1450">
                <a:solidFill>
                  <a:srgbClr val="242424"/>
                </a:solidFill>
                <a:latin typeface="Georgia"/>
                <a:ea typeface="Georgia"/>
                <a:cs typeface="Georgia"/>
                <a:sym typeface="Georgia"/>
              </a:rPr>
              <a:t>comportamentos, atitudes e decisões dentro do da serventia ; A  Missão, que nada mais é do que o propósito da empresa, da sua</a:t>
            </a:r>
            <a:endParaRPr sz="1450">
              <a:solidFill>
                <a:schemeClr val="dk1"/>
              </a:solidFill>
              <a:latin typeface="Georgia"/>
              <a:ea typeface="Georgia"/>
              <a:cs typeface="Georgia"/>
              <a:sym typeface="Georgia"/>
            </a:endParaRPr>
          </a:p>
          <a:p>
            <a:pPr indent="0" lvl="0" marL="12700" marR="0" rtl="0" algn="just">
              <a:lnSpc>
                <a:spcPct val="100000"/>
              </a:lnSpc>
              <a:spcBef>
                <a:spcPts val="995"/>
              </a:spcBef>
              <a:spcAft>
                <a:spcPts val="0"/>
              </a:spcAft>
              <a:buNone/>
            </a:pPr>
            <a:r>
              <a:rPr lang="en-US" sz="1450">
                <a:solidFill>
                  <a:srgbClr val="242424"/>
                </a:solidFill>
                <a:latin typeface="Georgia"/>
                <a:ea typeface="Georgia"/>
                <a:cs typeface="Georgia"/>
                <a:sym typeface="Georgia"/>
              </a:rPr>
              <a:t>finalidade  e  sua  busca  e  por  fim,  a  Visão,  que  determina  as</a:t>
            </a:r>
            <a:endParaRPr sz="1450">
              <a:solidFill>
                <a:schemeClr val="dk1"/>
              </a:solidFill>
              <a:latin typeface="Georgia"/>
              <a:ea typeface="Georgia"/>
              <a:cs typeface="Georgia"/>
              <a:sym typeface="Georgia"/>
            </a:endParaRPr>
          </a:p>
          <a:p>
            <a:pPr indent="0" lvl="0" marL="12700" marR="0" rtl="0" algn="just">
              <a:lnSpc>
                <a:spcPct val="100000"/>
              </a:lnSpc>
              <a:spcBef>
                <a:spcPts val="975"/>
              </a:spcBef>
              <a:spcAft>
                <a:spcPts val="0"/>
              </a:spcAft>
              <a:buNone/>
            </a:pPr>
            <a:r>
              <a:rPr lang="en-US" sz="1500">
                <a:solidFill>
                  <a:srgbClr val="242424"/>
                </a:solidFill>
                <a:latin typeface="Georgia"/>
                <a:ea typeface="Georgia"/>
                <a:cs typeface="Georgia"/>
                <a:sym typeface="Georgia"/>
              </a:rPr>
              <a:t>expectativas dentro do mercado.</a:t>
            </a:r>
            <a:endParaRPr sz="1500">
              <a:solidFill>
                <a:schemeClr val="dk1"/>
              </a:solidFill>
              <a:latin typeface="Georgia"/>
              <a:ea typeface="Georgia"/>
              <a:cs typeface="Georgia"/>
              <a:sym typeface="Georgia"/>
            </a:endParaRPr>
          </a:p>
          <a:p>
            <a:pPr indent="224790" lvl="0" marL="12700" marR="6350" rtl="0" algn="just">
              <a:lnSpc>
                <a:spcPct val="155700"/>
              </a:lnSpc>
              <a:spcBef>
                <a:spcPts val="370"/>
              </a:spcBef>
              <a:spcAft>
                <a:spcPts val="0"/>
              </a:spcAft>
              <a:buNone/>
            </a:pPr>
            <a:r>
              <a:rPr lang="en-US" sz="1450">
                <a:solidFill>
                  <a:srgbClr val="242424"/>
                </a:solidFill>
                <a:latin typeface="Georgia"/>
                <a:ea typeface="Georgia"/>
                <a:cs typeface="Georgia"/>
                <a:sym typeface="Georgia"/>
              </a:rPr>
              <a:t>Para o Cartório Fernando Dias, estar em conformidade  significa seguir tudo que engloba nosso Manual, entendendo e  aplicando as leis e regulamentações relacionadas aos atos  prestados pelo Cartório.</a:t>
            </a:r>
            <a:endParaRPr sz="1450">
              <a:solidFill>
                <a:schemeClr val="dk1"/>
              </a:solidFill>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nvSpPr>
        <p:spPr>
          <a:xfrm>
            <a:off x="272884" y="887882"/>
            <a:ext cx="2320925" cy="2644775"/>
          </a:xfrm>
          <a:prstGeom prst="rect">
            <a:avLst/>
          </a:prstGeom>
          <a:noFill/>
          <a:ln>
            <a:noFill/>
          </a:ln>
        </p:spPr>
        <p:txBody>
          <a:bodyPr anchorCtr="0" anchor="t" bIns="0" lIns="0" spcFirstLastPara="1" rIns="0" wrap="square" tIns="12050">
            <a:spAutoFit/>
          </a:bodyPr>
          <a:lstStyle/>
          <a:p>
            <a:pPr indent="0" lvl="0" marL="26289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065" marR="5080" rtl="0" algn="ctr">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186" name="Google Shape;186;p13"/>
          <p:cNvSpPr txBox="1"/>
          <p:nvPr/>
        </p:nvSpPr>
        <p:spPr>
          <a:xfrm>
            <a:off x="3206750" y="637533"/>
            <a:ext cx="5490210" cy="1496060"/>
          </a:xfrm>
          <a:prstGeom prst="rect">
            <a:avLst/>
          </a:prstGeom>
          <a:noFill/>
          <a:ln>
            <a:noFill/>
          </a:ln>
        </p:spPr>
        <p:txBody>
          <a:bodyPr anchorCtr="0" anchor="t" bIns="0" lIns="0" spcFirstLastPara="1" rIns="0" wrap="square" tIns="168900">
            <a:spAutoFit/>
          </a:bodyPr>
          <a:lstStyle/>
          <a:p>
            <a:pPr indent="0" lvl="0" marL="287020" marR="0" rtl="0" algn="l">
              <a:lnSpc>
                <a:spcPct val="100000"/>
              </a:lnSpc>
              <a:spcBef>
                <a:spcPts val="0"/>
              </a:spcBef>
              <a:spcAft>
                <a:spcPts val="0"/>
              </a:spcAft>
              <a:buNone/>
            </a:pPr>
            <a:r>
              <a:rPr lang="en-US" sz="1800">
                <a:solidFill>
                  <a:srgbClr val="242424"/>
                </a:solidFill>
                <a:latin typeface="Georgia"/>
                <a:ea typeface="Georgia"/>
                <a:cs typeface="Georgia"/>
                <a:sym typeface="Georgia"/>
              </a:rPr>
              <a:t>O Programa de Compliance – Anticorrupção:</a:t>
            </a:r>
            <a:endParaRPr sz="1800">
              <a:solidFill>
                <a:schemeClr val="dk1"/>
              </a:solidFill>
              <a:latin typeface="Georgia"/>
              <a:ea typeface="Georgia"/>
              <a:cs typeface="Georgia"/>
              <a:sym typeface="Georgia"/>
            </a:endParaRPr>
          </a:p>
          <a:p>
            <a:pPr indent="269875" lvl="0" marL="12700" marR="5080" rtl="0" algn="just">
              <a:lnSpc>
                <a:spcPct val="151200"/>
              </a:lnSpc>
              <a:spcBef>
                <a:spcPts val="80"/>
              </a:spcBef>
              <a:spcAft>
                <a:spcPts val="0"/>
              </a:spcAft>
              <a:buNone/>
            </a:pPr>
            <a:r>
              <a:rPr lang="en-US" sz="1500">
                <a:solidFill>
                  <a:srgbClr val="242424"/>
                </a:solidFill>
                <a:latin typeface="Georgia"/>
                <a:ea typeface="Georgia"/>
                <a:cs typeface="Georgia"/>
                <a:sym typeface="Georgia"/>
              </a:rPr>
              <a:t>Um dos pilares do Programa Compliance do Cartório  Fernando Dias é a prevenção à corrupção e para isso, temos o  </a:t>
            </a:r>
            <a:r>
              <a:rPr lang="en-US" sz="1450">
                <a:solidFill>
                  <a:srgbClr val="242424"/>
                </a:solidFill>
                <a:latin typeface="Georgia"/>
                <a:ea typeface="Georgia"/>
                <a:cs typeface="Georgia"/>
                <a:sym typeface="Georgia"/>
              </a:rPr>
              <a:t>Programa de Compliance Anticorrupção.</a:t>
            </a:r>
            <a:endParaRPr sz="1450">
              <a:solidFill>
                <a:schemeClr val="dk1"/>
              </a:solidFill>
              <a:latin typeface="Georgia"/>
              <a:ea typeface="Georgia"/>
              <a:cs typeface="Georgia"/>
              <a:sym typeface="Georgia"/>
            </a:endParaRPr>
          </a:p>
        </p:txBody>
      </p:sp>
      <p:sp>
        <p:nvSpPr>
          <p:cNvPr id="187" name="Google Shape;187;p13"/>
          <p:cNvSpPr txBox="1"/>
          <p:nvPr/>
        </p:nvSpPr>
        <p:spPr>
          <a:xfrm>
            <a:off x="3206750" y="2152883"/>
            <a:ext cx="5502275" cy="3514090"/>
          </a:xfrm>
          <a:prstGeom prst="rect">
            <a:avLst/>
          </a:prstGeom>
          <a:noFill/>
          <a:ln>
            <a:noFill/>
          </a:ln>
        </p:spPr>
        <p:txBody>
          <a:bodyPr anchorCtr="0" anchor="t" bIns="0" lIns="0" spcFirstLastPara="1" rIns="0" wrap="square" tIns="14600">
            <a:spAutoFit/>
          </a:bodyPr>
          <a:lstStyle/>
          <a:p>
            <a:pPr indent="0" lvl="0" marL="12700" marR="5080" rtl="0" algn="just">
              <a:lnSpc>
                <a:spcPct val="154100"/>
              </a:lnSpc>
              <a:spcBef>
                <a:spcPts val="0"/>
              </a:spcBef>
              <a:spcAft>
                <a:spcPts val="0"/>
              </a:spcAft>
              <a:buNone/>
            </a:pPr>
            <a:r>
              <a:rPr lang="en-US" sz="1450">
                <a:solidFill>
                  <a:srgbClr val="242424"/>
                </a:solidFill>
                <a:latin typeface="Georgia"/>
                <a:ea typeface="Georgia"/>
                <a:cs typeface="Georgia"/>
                <a:sym typeface="Georgia"/>
              </a:rPr>
              <a:t>Ele norteia os nossos esforços e detalha  a profundidade  de  nossas ações na prevenção de atos de corrupção. O programa de  </a:t>
            </a:r>
            <a:r>
              <a:rPr lang="en-US" sz="1500">
                <a:solidFill>
                  <a:srgbClr val="242424"/>
                </a:solidFill>
                <a:latin typeface="Georgia"/>
                <a:ea typeface="Georgia"/>
                <a:cs typeface="Georgia"/>
                <a:sym typeface="Georgia"/>
              </a:rPr>
              <a:t>Compliance Anticorrupção consolida nosso comprometimento  </a:t>
            </a:r>
            <a:r>
              <a:rPr lang="en-US" sz="1450">
                <a:solidFill>
                  <a:srgbClr val="242424"/>
                </a:solidFill>
                <a:latin typeface="Georgia"/>
                <a:ea typeface="Georgia"/>
                <a:cs typeface="Georgia"/>
                <a:sym typeface="Georgia"/>
              </a:rPr>
              <a:t>com a constante busca pelas melhores práticas, incentivando o  apoio para eliminar os danos causos por ela, na realização de  nossos atos. Objetivo é disseminar a amplitude e relevância do  </a:t>
            </a:r>
            <a:r>
              <a:rPr lang="en-US" sz="1500">
                <a:solidFill>
                  <a:srgbClr val="242424"/>
                </a:solidFill>
                <a:latin typeface="Georgia"/>
                <a:ea typeface="Georgia"/>
                <a:cs typeface="Georgia"/>
                <a:sym typeface="Georgia"/>
              </a:rPr>
              <a:t>tema garantindo que a sua eficácia resulte em proteção e criação  </a:t>
            </a:r>
            <a:r>
              <a:rPr lang="en-US" sz="1450">
                <a:solidFill>
                  <a:srgbClr val="242424"/>
                </a:solidFill>
                <a:latin typeface="Georgia"/>
                <a:ea typeface="Georgia"/>
                <a:cs typeface="Georgia"/>
                <a:sym typeface="Georgia"/>
              </a:rPr>
              <a:t>de valor para o Cartório Fernando Dias.</a:t>
            </a:r>
            <a:endParaRPr sz="1450">
              <a:solidFill>
                <a:schemeClr val="dk1"/>
              </a:solidFill>
              <a:latin typeface="Georgia"/>
              <a:ea typeface="Georgia"/>
              <a:cs typeface="Georgia"/>
              <a:sym typeface="Georgia"/>
            </a:endParaRPr>
          </a:p>
          <a:p>
            <a:pPr indent="319405" lvl="0" marL="12700" marR="12065" rtl="0" algn="just">
              <a:lnSpc>
                <a:spcPct val="154900"/>
              </a:lnSpc>
              <a:spcBef>
                <a:spcPts val="425"/>
              </a:spcBef>
              <a:spcAft>
                <a:spcPts val="0"/>
              </a:spcAft>
              <a:buNone/>
            </a:pPr>
            <a:r>
              <a:rPr lang="en-US" sz="1450">
                <a:solidFill>
                  <a:srgbClr val="242424"/>
                </a:solidFill>
                <a:latin typeface="Georgia"/>
                <a:ea typeface="Georgia"/>
                <a:cs typeface="Georgia"/>
                <a:sym typeface="Georgia"/>
              </a:rPr>
              <a:t>Observe a seguir, a divisão dos  principais aspectos  abordados dentro do Compliance do Cartório Fernando Dias:</a:t>
            </a:r>
            <a:endParaRPr sz="1450">
              <a:solidFill>
                <a:schemeClr val="dk1"/>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4"/>
          <p:cNvSpPr txBox="1"/>
          <p:nvPr/>
        </p:nvSpPr>
        <p:spPr>
          <a:xfrm>
            <a:off x="259372" y="887882"/>
            <a:ext cx="2320290" cy="2644775"/>
          </a:xfrm>
          <a:prstGeom prst="rect">
            <a:avLst/>
          </a:prstGeom>
          <a:noFill/>
          <a:ln>
            <a:noFill/>
          </a:ln>
        </p:spPr>
        <p:txBody>
          <a:bodyPr anchorCtr="0" anchor="t" bIns="0" lIns="0" spcFirstLastPara="1" rIns="0" wrap="square" tIns="12050">
            <a:spAutoFit/>
          </a:bodyPr>
          <a:lstStyle/>
          <a:p>
            <a:pPr indent="0" lvl="0" marL="29019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700" marR="5080" rtl="0" algn="l">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193" name="Google Shape;193;p14"/>
          <p:cNvSpPr/>
          <p:nvPr/>
        </p:nvSpPr>
        <p:spPr>
          <a:xfrm>
            <a:off x="3124200" y="720471"/>
            <a:ext cx="5638800" cy="838200"/>
          </a:xfrm>
          <a:custGeom>
            <a:rect b="b" l="l" r="r" t="t"/>
            <a:pathLst>
              <a:path extrusionOk="0" h="838200" w="5638800">
                <a:moveTo>
                  <a:pt x="5499227" y="0"/>
                </a:moveTo>
                <a:lnTo>
                  <a:pt x="139573" y="0"/>
                </a:lnTo>
                <a:lnTo>
                  <a:pt x="95504" y="7112"/>
                </a:lnTo>
                <a:lnTo>
                  <a:pt x="57150" y="26924"/>
                </a:lnTo>
                <a:lnTo>
                  <a:pt x="26924" y="57150"/>
                </a:lnTo>
                <a:lnTo>
                  <a:pt x="7112" y="95504"/>
                </a:lnTo>
                <a:lnTo>
                  <a:pt x="0" y="139700"/>
                </a:lnTo>
                <a:lnTo>
                  <a:pt x="0" y="698119"/>
                </a:lnTo>
                <a:lnTo>
                  <a:pt x="7112" y="742188"/>
                </a:lnTo>
                <a:lnTo>
                  <a:pt x="26924" y="780542"/>
                </a:lnTo>
                <a:lnTo>
                  <a:pt x="57150" y="810768"/>
                </a:lnTo>
                <a:lnTo>
                  <a:pt x="95504" y="830580"/>
                </a:lnTo>
                <a:lnTo>
                  <a:pt x="139573" y="837692"/>
                </a:lnTo>
                <a:lnTo>
                  <a:pt x="5499227" y="837692"/>
                </a:lnTo>
                <a:lnTo>
                  <a:pt x="5543296" y="830580"/>
                </a:lnTo>
                <a:lnTo>
                  <a:pt x="5581650" y="810768"/>
                </a:lnTo>
                <a:lnTo>
                  <a:pt x="5611876" y="780542"/>
                </a:lnTo>
                <a:lnTo>
                  <a:pt x="5631688" y="742188"/>
                </a:lnTo>
                <a:lnTo>
                  <a:pt x="5638800" y="698119"/>
                </a:lnTo>
                <a:lnTo>
                  <a:pt x="5638800" y="139700"/>
                </a:lnTo>
                <a:lnTo>
                  <a:pt x="5631688" y="95504"/>
                </a:lnTo>
                <a:lnTo>
                  <a:pt x="5611876" y="57150"/>
                </a:lnTo>
                <a:lnTo>
                  <a:pt x="5581650" y="26924"/>
                </a:lnTo>
                <a:lnTo>
                  <a:pt x="5543296" y="7112"/>
                </a:lnTo>
                <a:lnTo>
                  <a:pt x="5499227"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4"/>
          <p:cNvSpPr txBox="1"/>
          <p:nvPr>
            <p:ph type="title"/>
          </p:nvPr>
        </p:nvSpPr>
        <p:spPr>
          <a:xfrm>
            <a:off x="4815459" y="943978"/>
            <a:ext cx="2258060" cy="3232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solidFill>
                  <a:srgbClr val="FFFFFF"/>
                </a:solidFill>
              </a:rPr>
              <a:t>TONE AT THE TOP</a:t>
            </a:r>
            <a:endParaRPr/>
          </a:p>
        </p:txBody>
      </p:sp>
      <p:sp>
        <p:nvSpPr>
          <p:cNvPr id="195" name="Google Shape;195;p14"/>
          <p:cNvSpPr txBox="1"/>
          <p:nvPr/>
        </p:nvSpPr>
        <p:spPr>
          <a:xfrm>
            <a:off x="3294507" y="1483235"/>
            <a:ext cx="5389880" cy="1851025"/>
          </a:xfrm>
          <a:prstGeom prst="rect">
            <a:avLst/>
          </a:prstGeom>
          <a:noFill/>
          <a:ln>
            <a:noFill/>
          </a:ln>
        </p:spPr>
        <p:txBody>
          <a:bodyPr anchorCtr="0" anchor="t" bIns="0" lIns="0" spcFirstLastPara="1" rIns="0" wrap="square" tIns="9525">
            <a:spAutoFit/>
          </a:bodyPr>
          <a:lstStyle/>
          <a:p>
            <a:pPr indent="-113030" lvl="0" marL="125095" marR="5080" rtl="0" algn="just">
              <a:lnSpc>
                <a:spcPct val="148100"/>
              </a:lnSpc>
              <a:spcBef>
                <a:spcPts val="0"/>
              </a:spcBef>
              <a:spcAft>
                <a:spcPts val="0"/>
              </a:spcAft>
              <a:buClr>
                <a:srgbClr val="242424"/>
              </a:buClr>
              <a:buSzPts val="1350"/>
              <a:buFont typeface="Georgia"/>
              <a:buChar char="•"/>
            </a:pPr>
            <a:r>
              <a:rPr lang="en-US" sz="1350">
                <a:solidFill>
                  <a:srgbClr val="242424"/>
                </a:solidFill>
                <a:latin typeface="Georgia"/>
                <a:ea typeface="Georgia"/>
                <a:cs typeface="Georgia"/>
                <a:sym typeface="Georgia"/>
              </a:rPr>
              <a:t>Com o suporte da administração ao programa e seus pilares,  garantimos uma liderança engajada para que as práticas  anticorrupção permeiem toda a nossa estrutura organizacional. O  Cartório Fernando Dias preza por um ambiente íntegro que  propicie a motivação, o engajamento  e o aculturamento  em todos  os âmbitos.</a:t>
            </a:r>
            <a:endParaRPr sz="1350">
              <a:solidFill>
                <a:schemeClr val="dk1"/>
              </a:solidFill>
              <a:latin typeface="Georgia"/>
              <a:ea typeface="Georgia"/>
              <a:cs typeface="Georgia"/>
              <a:sym typeface="Georgia"/>
            </a:endParaRPr>
          </a:p>
        </p:txBody>
      </p:sp>
      <p:sp>
        <p:nvSpPr>
          <p:cNvPr id="196" name="Google Shape;196;p14"/>
          <p:cNvSpPr/>
          <p:nvPr/>
        </p:nvSpPr>
        <p:spPr>
          <a:xfrm>
            <a:off x="3124200" y="3943731"/>
            <a:ext cx="5638800" cy="771525"/>
          </a:xfrm>
          <a:custGeom>
            <a:rect b="b" l="l" r="r" t="t"/>
            <a:pathLst>
              <a:path extrusionOk="0" h="771525" w="5638800">
                <a:moveTo>
                  <a:pt x="5510276" y="0"/>
                </a:moveTo>
                <a:lnTo>
                  <a:pt x="128524" y="0"/>
                </a:lnTo>
                <a:lnTo>
                  <a:pt x="78486" y="10032"/>
                </a:lnTo>
                <a:lnTo>
                  <a:pt x="37592" y="37592"/>
                </a:lnTo>
                <a:lnTo>
                  <a:pt x="10160" y="78486"/>
                </a:lnTo>
                <a:lnTo>
                  <a:pt x="0" y="128524"/>
                </a:lnTo>
                <a:lnTo>
                  <a:pt x="0" y="642493"/>
                </a:lnTo>
                <a:lnTo>
                  <a:pt x="10160" y="692531"/>
                </a:lnTo>
                <a:lnTo>
                  <a:pt x="37592" y="733298"/>
                </a:lnTo>
                <a:lnTo>
                  <a:pt x="78486" y="760857"/>
                </a:lnTo>
                <a:lnTo>
                  <a:pt x="128524" y="771017"/>
                </a:lnTo>
                <a:lnTo>
                  <a:pt x="5510276" y="771017"/>
                </a:lnTo>
                <a:lnTo>
                  <a:pt x="5560314" y="760857"/>
                </a:lnTo>
                <a:lnTo>
                  <a:pt x="5601208" y="733298"/>
                </a:lnTo>
                <a:lnTo>
                  <a:pt x="5628640" y="692531"/>
                </a:lnTo>
                <a:lnTo>
                  <a:pt x="5638800" y="642493"/>
                </a:lnTo>
                <a:lnTo>
                  <a:pt x="5638800" y="128524"/>
                </a:lnTo>
                <a:lnTo>
                  <a:pt x="5628640" y="78486"/>
                </a:lnTo>
                <a:lnTo>
                  <a:pt x="5601208" y="37592"/>
                </a:lnTo>
                <a:lnTo>
                  <a:pt x="5560314" y="10032"/>
                </a:lnTo>
                <a:lnTo>
                  <a:pt x="551027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14"/>
          <p:cNvSpPr txBox="1"/>
          <p:nvPr/>
        </p:nvSpPr>
        <p:spPr>
          <a:xfrm>
            <a:off x="5472176" y="4137901"/>
            <a:ext cx="943610" cy="32321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950">
                <a:solidFill>
                  <a:srgbClr val="FFFFFF"/>
                </a:solidFill>
                <a:latin typeface="Georgia"/>
                <a:ea typeface="Georgia"/>
                <a:cs typeface="Georgia"/>
                <a:sym typeface="Georgia"/>
              </a:rPr>
              <a:t>MACEQ</a:t>
            </a:r>
            <a:endParaRPr sz="1950">
              <a:solidFill>
                <a:schemeClr val="dk1"/>
              </a:solidFill>
              <a:latin typeface="Georgia"/>
              <a:ea typeface="Georgia"/>
              <a:cs typeface="Georgia"/>
              <a:sym typeface="Georgia"/>
            </a:endParaRPr>
          </a:p>
        </p:txBody>
      </p:sp>
      <p:sp>
        <p:nvSpPr>
          <p:cNvPr id="198" name="Google Shape;198;p14"/>
          <p:cNvSpPr txBox="1"/>
          <p:nvPr/>
        </p:nvSpPr>
        <p:spPr>
          <a:xfrm>
            <a:off x="3294507" y="4734246"/>
            <a:ext cx="5398770" cy="1225550"/>
          </a:xfrm>
          <a:prstGeom prst="rect">
            <a:avLst/>
          </a:prstGeom>
          <a:noFill/>
          <a:ln>
            <a:noFill/>
          </a:ln>
        </p:spPr>
        <p:txBody>
          <a:bodyPr anchorCtr="0" anchor="t" bIns="0" lIns="0" spcFirstLastPara="1" rIns="0" wrap="square" tIns="66025">
            <a:spAutoFit/>
          </a:bodyPr>
          <a:lstStyle/>
          <a:p>
            <a:pPr indent="-138112" lvl="0" marL="125095" marR="0" rtl="0" algn="l">
              <a:lnSpc>
                <a:spcPct val="100000"/>
              </a:lnSpc>
              <a:spcBef>
                <a:spcPts val="0"/>
              </a:spcBef>
              <a:spcAft>
                <a:spcPts val="0"/>
              </a:spcAft>
              <a:buClr>
                <a:srgbClr val="242424"/>
              </a:buClr>
              <a:buSzPts val="2175"/>
              <a:buFont typeface="Georgia"/>
              <a:buChar char="•"/>
            </a:pPr>
            <a:r>
              <a:rPr baseline="30000" lang="en-US" sz="2175">
                <a:solidFill>
                  <a:srgbClr val="242424"/>
                </a:solidFill>
                <a:latin typeface="Georgia"/>
                <a:ea typeface="Georgia"/>
                <a:cs typeface="Georgia"/>
                <a:sym typeface="Georgia"/>
              </a:rPr>
              <a:t>Com	o	MACEQ	</a:t>
            </a:r>
            <a:r>
              <a:rPr lang="en-US" sz="1450">
                <a:solidFill>
                  <a:srgbClr val="242424"/>
                </a:solidFill>
                <a:latin typeface="Georgia"/>
                <a:ea typeface="Georgia"/>
                <a:cs typeface="Georgia"/>
                <a:sym typeface="Georgia"/>
              </a:rPr>
              <a:t>disponível	para	</a:t>
            </a:r>
            <a:r>
              <a:rPr baseline="30000" lang="en-US" sz="2175">
                <a:solidFill>
                  <a:srgbClr val="242424"/>
                </a:solidFill>
                <a:latin typeface="Georgia"/>
                <a:ea typeface="Georgia"/>
                <a:cs typeface="Georgia"/>
                <a:sym typeface="Georgia"/>
              </a:rPr>
              <a:t>todos	os	empregados,</a:t>
            </a:r>
            <a:endParaRPr baseline="30000" sz="2175">
              <a:solidFill>
                <a:schemeClr val="dk1"/>
              </a:solidFill>
              <a:latin typeface="Georgia"/>
              <a:ea typeface="Georgia"/>
              <a:cs typeface="Georgia"/>
              <a:sym typeface="Georgia"/>
            </a:endParaRPr>
          </a:p>
          <a:p>
            <a:pPr indent="0" lvl="0" marL="125095" marR="0" rtl="0" algn="l">
              <a:lnSpc>
                <a:spcPct val="100000"/>
              </a:lnSpc>
              <a:spcBef>
                <a:spcPts val="470"/>
              </a:spcBef>
              <a:spcAft>
                <a:spcPts val="0"/>
              </a:spcAft>
              <a:buNone/>
            </a:pPr>
            <a:r>
              <a:rPr lang="en-US" sz="1450">
                <a:solidFill>
                  <a:srgbClr val="242424"/>
                </a:solidFill>
                <a:latin typeface="Georgia"/>
                <a:ea typeface="Georgia"/>
                <a:cs typeface="Georgia"/>
                <a:sym typeface="Georgia"/>
              </a:rPr>
              <a:t>buscamos	assegurar	que	todos	conheçam,	apliquem	e</a:t>
            </a:r>
            <a:endParaRPr sz="1450">
              <a:solidFill>
                <a:schemeClr val="dk1"/>
              </a:solidFill>
              <a:latin typeface="Georgia"/>
              <a:ea typeface="Georgia"/>
              <a:cs typeface="Georgia"/>
              <a:sym typeface="Georgia"/>
            </a:endParaRPr>
          </a:p>
          <a:p>
            <a:pPr indent="0" lvl="0" marL="125095" marR="0" rtl="0" algn="l">
              <a:lnSpc>
                <a:spcPct val="100000"/>
              </a:lnSpc>
              <a:spcBef>
                <a:spcPts val="815"/>
              </a:spcBef>
              <a:spcAft>
                <a:spcPts val="0"/>
              </a:spcAft>
              <a:buNone/>
            </a:pPr>
            <a:r>
              <a:rPr lang="en-US" sz="1450">
                <a:solidFill>
                  <a:srgbClr val="242424"/>
                </a:solidFill>
                <a:latin typeface="Georgia"/>
                <a:ea typeface="Georgia"/>
                <a:cs typeface="Georgia"/>
                <a:sym typeface="Georgia"/>
              </a:rPr>
              <a:t>disseminem  as  políticas, regras  e práticas  do  Programa  de</a:t>
            </a:r>
            <a:endParaRPr sz="1450">
              <a:solidFill>
                <a:schemeClr val="dk1"/>
              </a:solidFill>
              <a:latin typeface="Georgia"/>
              <a:ea typeface="Georgia"/>
              <a:cs typeface="Georgia"/>
              <a:sym typeface="Georgia"/>
            </a:endParaRPr>
          </a:p>
          <a:p>
            <a:pPr indent="0" lvl="0" marL="125095" marR="0" rtl="0" algn="l">
              <a:lnSpc>
                <a:spcPct val="100000"/>
              </a:lnSpc>
              <a:spcBef>
                <a:spcPts val="780"/>
              </a:spcBef>
              <a:spcAft>
                <a:spcPts val="0"/>
              </a:spcAft>
              <a:buNone/>
            </a:pPr>
            <a:r>
              <a:rPr lang="en-US" sz="1450">
                <a:solidFill>
                  <a:srgbClr val="242424"/>
                </a:solidFill>
                <a:latin typeface="Georgia"/>
                <a:ea typeface="Georgia"/>
                <a:cs typeface="Georgia"/>
                <a:sym typeface="Georgia"/>
              </a:rPr>
              <a:t>Compliance em seu dia a dia.</a:t>
            </a:r>
            <a:endParaRPr sz="1450">
              <a:solidFill>
                <a:schemeClr val="dk1"/>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5"/>
          <p:cNvSpPr txBox="1"/>
          <p:nvPr/>
        </p:nvSpPr>
        <p:spPr>
          <a:xfrm>
            <a:off x="259372" y="887882"/>
            <a:ext cx="2320290" cy="2644775"/>
          </a:xfrm>
          <a:prstGeom prst="rect">
            <a:avLst/>
          </a:prstGeom>
          <a:noFill/>
          <a:ln>
            <a:noFill/>
          </a:ln>
        </p:spPr>
        <p:txBody>
          <a:bodyPr anchorCtr="0" anchor="t" bIns="0" lIns="0" spcFirstLastPara="1" rIns="0" wrap="square" tIns="12050">
            <a:spAutoFit/>
          </a:bodyPr>
          <a:lstStyle/>
          <a:p>
            <a:pPr indent="0" lvl="0" marL="29019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700" marR="5080" rtl="0" algn="l">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204" name="Google Shape;204;p15"/>
          <p:cNvSpPr/>
          <p:nvPr/>
        </p:nvSpPr>
        <p:spPr>
          <a:xfrm>
            <a:off x="3124200" y="698500"/>
            <a:ext cx="5638800" cy="885190"/>
          </a:xfrm>
          <a:custGeom>
            <a:rect b="b" l="l" r="r" t="t"/>
            <a:pathLst>
              <a:path extrusionOk="0" h="885190" w="5638800">
                <a:moveTo>
                  <a:pt x="5491226" y="0"/>
                </a:moveTo>
                <a:lnTo>
                  <a:pt x="147574" y="0"/>
                </a:lnTo>
                <a:lnTo>
                  <a:pt x="100964" y="7492"/>
                </a:lnTo>
                <a:lnTo>
                  <a:pt x="60451" y="28447"/>
                </a:lnTo>
                <a:lnTo>
                  <a:pt x="28448" y="60325"/>
                </a:lnTo>
                <a:lnTo>
                  <a:pt x="7493" y="100837"/>
                </a:lnTo>
                <a:lnTo>
                  <a:pt x="0" y="147573"/>
                </a:lnTo>
                <a:lnTo>
                  <a:pt x="0" y="737615"/>
                </a:lnTo>
                <a:lnTo>
                  <a:pt x="7493" y="784225"/>
                </a:lnTo>
                <a:lnTo>
                  <a:pt x="28448" y="824610"/>
                </a:lnTo>
                <a:lnTo>
                  <a:pt x="60451" y="856614"/>
                </a:lnTo>
                <a:lnTo>
                  <a:pt x="100964" y="877569"/>
                </a:lnTo>
                <a:lnTo>
                  <a:pt x="147574" y="885063"/>
                </a:lnTo>
                <a:lnTo>
                  <a:pt x="5491226" y="885063"/>
                </a:lnTo>
                <a:lnTo>
                  <a:pt x="5537834" y="877569"/>
                </a:lnTo>
                <a:lnTo>
                  <a:pt x="5578348" y="856614"/>
                </a:lnTo>
                <a:lnTo>
                  <a:pt x="5610352" y="824610"/>
                </a:lnTo>
                <a:lnTo>
                  <a:pt x="5631307" y="784225"/>
                </a:lnTo>
                <a:lnTo>
                  <a:pt x="5638800" y="737615"/>
                </a:lnTo>
                <a:lnTo>
                  <a:pt x="5638800" y="147573"/>
                </a:lnTo>
                <a:lnTo>
                  <a:pt x="5631307" y="100837"/>
                </a:lnTo>
                <a:lnTo>
                  <a:pt x="5610352" y="60325"/>
                </a:lnTo>
                <a:lnTo>
                  <a:pt x="5578348" y="28447"/>
                </a:lnTo>
                <a:lnTo>
                  <a:pt x="5537834" y="7492"/>
                </a:lnTo>
                <a:lnTo>
                  <a:pt x="549122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15"/>
          <p:cNvSpPr txBox="1"/>
          <p:nvPr>
            <p:ph type="title"/>
          </p:nvPr>
        </p:nvSpPr>
        <p:spPr>
          <a:xfrm>
            <a:off x="4001389" y="945502"/>
            <a:ext cx="3884929" cy="3232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solidFill>
                  <a:srgbClr val="FFFFFF"/>
                </a:solidFill>
              </a:rPr>
              <a:t>TREINAMENTO E ORIENTAÇÃO</a:t>
            </a:r>
            <a:endParaRPr/>
          </a:p>
        </p:txBody>
      </p:sp>
      <p:sp>
        <p:nvSpPr>
          <p:cNvPr id="206" name="Google Shape;206;p15"/>
          <p:cNvSpPr txBox="1"/>
          <p:nvPr/>
        </p:nvSpPr>
        <p:spPr>
          <a:xfrm>
            <a:off x="3294507" y="1501294"/>
            <a:ext cx="5389245" cy="1551940"/>
          </a:xfrm>
          <a:prstGeom prst="rect">
            <a:avLst/>
          </a:prstGeom>
          <a:noFill/>
          <a:ln>
            <a:noFill/>
          </a:ln>
        </p:spPr>
        <p:txBody>
          <a:bodyPr anchorCtr="0" anchor="t" bIns="0" lIns="0" spcFirstLastPara="1" rIns="0" wrap="square" tIns="13325">
            <a:spAutoFit/>
          </a:bodyPr>
          <a:lstStyle/>
          <a:p>
            <a:pPr indent="-113030" lvl="0" marL="125095" marR="5080" rtl="0" algn="l">
              <a:lnSpc>
                <a:spcPct val="148300"/>
              </a:lnSpc>
              <a:spcBef>
                <a:spcPts val="0"/>
              </a:spcBef>
              <a:spcAft>
                <a:spcPts val="0"/>
              </a:spcAft>
              <a:buClr>
                <a:srgbClr val="242424"/>
              </a:buClr>
              <a:buSzPts val="1350"/>
              <a:buFont typeface="Georgia"/>
              <a:buChar char="•"/>
            </a:pPr>
            <a:r>
              <a:rPr lang="en-US" sz="1350">
                <a:solidFill>
                  <a:srgbClr val="242424"/>
                </a:solidFill>
                <a:latin typeface="Georgia"/>
                <a:ea typeface="Georgia"/>
                <a:cs typeface="Georgia"/>
                <a:sym typeface="Georgia"/>
              </a:rPr>
              <a:t>Por meio de nossos treinamentos buscamos dar clara orientação a  todos os empregados, disponibilizando materiais , além de canais  para esclarecimento de dúvidas. Investimos na constante aquisição  e  repasse  de  conhecimento  em  relação  à  postura  que	desejamos  que seja seguida na serventia.</a:t>
            </a:r>
            <a:endParaRPr sz="1350">
              <a:solidFill>
                <a:schemeClr val="dk1"/>
              </a:solidFill>
              <a:latin typeface="Georgia"/>
              <a:ea typeface="Georgia"/>
              <a:cs typeface="Georgia"/>
              <a:sym typeface="Georgia"/>
            </a:endParaRPr>
          </a:p>
        </p:txBody>
      </p:sp>
      <p:sp>
        <p:nvSpPr>
          <p:cNvPr id="207" name="Google Shape;207;p15"/>
          <p:cNvSpPr/>
          <p:nvPr/>
        </p:nvSpPr>
        <p:spPr>
          <a:xfrm>
            <a:off x="3124200" y="3585210"/>
            <a:ext cx="5638800" cy="814705"/>
          </a:xfrm>
          <a:custGeom>
            <a:rect b="b" l="l" r="r" t="t"/>
            <a:pathLst>
              <a:path extrusionOk="0" h="814704" w="5638800">
                <a:moveTo>
                  <a:pt x="5503036" y="0"/>
                </a:moveTo>
                <a:lnTo>
                  <a:pt x="135762" y="0"/>
                </a:lnTo>
                <a:lnTo>
                  <a:pt x="92837" y="6858"/>
                </a:lnTo>
                <a:lnTo>
                  <a:pt x="55625" y="26162"/>
                </a:lnTo>
                <a:lnTo>
                  <a:pt x="26162" y="55626"/>
                </a:lnTo>
                <a:lnTo>
                  <a:pt x="6985" y="92837"/>
                </a:lnTo>
                <a:lnTo>
                  <a:pt x="0" y="135763"/>
                </a:lnTo>
                <a:lnTo>
                  <a:pt x="0" y="678815"/>
                </a:lnTo>
                <a:lnTo>
                  <a:pt x="6985" y="721741"/>
                </a:lnTo>
                <a:lnTo>
                  <a:pt x="26162" y="758952"/>
                </a:lnTo>
                <a:lnTo>
                  <a:pt x="55625" y="788416"/>
                </a:lnTo>
                <a:lnTo>
                  <a:pt x="92837" y="807593"/>
                </a:lnTo>
                <a:lnTo>
                  <a:pt x="135762" y="814578"/>
                </a:lnTo>
                <a:lnTo>
                  <a:pt x="5503036" y="814578"/>
                </a:lnTo>
                <a:lnTo>
                  <a:pt x="5545963" y="807593"/>
                </a:lnTo>
                <a:lnTo>
                  <a:pt x="5583174" y="788416"/>
                </a:lnTo>
                <a:lnTo>
                  <a:pt x="5612638" y="758952"/>
                </a:lnTo>
                <a:lnTo>
                  <a:pt x="5631815" y="721741"/>
                </a:lnTo>
                <a:lnTo>
                  <a:pt x="5638800" y="678815"/>
                </a:lnTo>
                <a:lnTo>
                  <a:pt x="5638800" y="135763"/>
                </a:lnTo>
                <a:lnTo>
                  <a:pt x="5631815" y="92837"/>
                </a:lnTo>
                <a:lnTo>
                  <a:pt x="5612638" y="55626"/>
                </a:lnTo>
                <a:lnTo>
                  <a:pt x="5583174" y="26162"/>
                </a:lnTo>
                <a:lnTo>
                  <a:pt x="5545963" y="6858"/>
                </a:lnTo>
                <a:lnTo>
                  <a:pt x="550303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5"/>
          <p:cNvSpPr txBox="1"/>
          <p:nvPr/>
        </p:nvSpPr>
        <p:spPr>
          <a:xfrm>
            <a:off x="4759325" y="3800716"/>
            <a:ext cx="2375535" cy="32321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950">
                <a:solidFill>
                  <a:srgbClr val="FFFFFF"/>
                </a:solidFill>
                <a:latin typeface="Georgia"/>
                <a:ea typeface="Georgia"/>
                <a:cs typeface="Georgia"/>
                <a:sym typeface="Georgia"/>
              </a:rPr>
              <a:t>MONITORAMENTO</a:t>
            </a:r>
            <a:endParaRPr sz="1950">
              <a:solidFill>
                <a:schemeClr val="dk1"/>
              </a:solidFill>
              <a:latin typeface="Georgia"/>
              <a:ea typeface="Georgia"/>
              <a:cs typeface="Georgia"/>
              <a:sym typeface="Georgia"/>
            </a:endParaRPr>
          </a:p>
        </p:txBody>
      </p:sp>
      <p:sp>
        <p:nvSpPr>
          <p:cNvPr id="209" name="Google Shape;209;p15"/>
          <p:cNvSpPr txBox="1"/>
          <p:nvPr/>
        </p:nvSpPr>
        <p:spPr>
          <a:xfrm>
            <a:off x="3294507" y="4377389"/>
            <a:ext cx="5373370" cy="680720"/>
          </a:xfrm>
          <a:prstGeom prst="rect">
            <a:avLst/>
          </a:prstGeom>
          <a:noFill/>
          <a:ln>
            <a:noFill/>
          </a:ln>
        </p:spPr>
        <p:txBody>
          <a:bodyPr anchorCtr="0" anchor="t" bIns="0" lIns="0" spcFirstLastPara="1" rIns="0" wrap="square" tIns="121900">
            <a:spAutoFit/>
          </a:bodyPr>
          <a:lstStyle/>
          <a:p>
            <a:pPr indent="-113030" lvl="0" marL="125095" marR="0" rtl="0" algn="l">
              <a:lnSpc>
                <a:spcPct val="100000"/>
              </a:lnSpc>
              <a:spcBef>
                <a:spcPts val="0"/>
              </a:spcBef>
              <a:spcAft>
                <a:spcPts val="0"/>
              </a:spcAft>
              <a:buClr>
                <a:srgbClr val="242424"/>
              </a:buClr>
              <a:buSzPts val="1450"/>
              <a:buFont typeface="Georgia"/>
              <a:buChar char="•"/>
            </a:pPr>
            <a:r>
              <a:rPr lang="en-US" sz="1450">
                <a:solidFill>
                  <a:srgbClr val="242424"/>
                </a:solidFill>
                <a:latin typeface="Georgia"/>
                <a:ea typeface="Georgia"/>
                <a:cs typeface="Georgia"/>
                <a:sym typeface="Georgia"/>
              </a:rPr>
              <a:t>Por meio da realização de análises de riscos bem como</a:t>
            </a:r>
            <a:endParaRPr sz="1450">
              <a:solidFill>
                <a:schemeClr val="dk1"/>
              </a:solidFill>
              <a:latin typeface="Georgia"/>
              <a:ea typeface="Georgia"/>
              <a:cs typeface="Georgia"/>
              <a:sym typeface="Georgia"/>
            </a:endParaRPr>
          </a:p>
          <a:p>
            <a:pPr indent="0" lvl="0" marL="120650" marR="0" rtl="0" algn="l">
              <a:lnSpc>
                <a:spcPct val="100000"/>
              </a:lnSpc>
              <a:spcBef>
                <a:spcPts val="815"/>
              </a:spcBef>
              <a:spcAft>
                <a:spcPts val="0"/>
              </a:spcAft>
              <a:buNone/>
            </a:pPr>
            <a:r>
              <a:rPr lang="en-US" sz="1450">
                <a:solidFill>
                  <a:srgbClr val="242424"/>
                </a:solidFill>
                <a:latin typeface="Georgia"/>
                <a:ea typeface="Georgia"/>
                <a:cs typeface="Georgia"/>
                <a:sym typeface="Georgia"/>
              </a:rPr>
              <a:t>auditórias,	realizamos	um	processo	de	monitoramento</a:t>
            </a:r>
            <a:endParaRPr sz="1450">
              <a:solidFill>
                <a:schemeClr val="dk1"/>
              </a:solidFill>
              <a:latin typeface="Georgia"/>
              <a:ea typeface="Georgia"/>
              <a:cs typeface="Georgia"/>
              <a:sym typeface="Georgia"/>
            </a:endParaRPr>
          </a:p>
        </p:txBody>
      </p:sp>
      <p:sp>
        <p:nvSpPr>
          <p:cNvPr id="210" name="Google Shape;210;p15"/>
          <p:cNvSpPr txBox="1"/>
          <p:nvPr/>
        </p:nvSpPr>
        <p:spPr>
          <a:xfrm>
            <a:off x="3407028" y="5015734"/>
            <a:ext cx="1379220" cy="678180"/>
          </a:xfrm>
          <a:prstGeom prst="rect">
            <a:avLst/>
          </a:prstGeom>
          <a:noFill/>
          <a:ln>
            <a:noFill/>
          </a:ln>
        </p:spPr>
        <p:txBody>
          <a:bodyPr anchorCtr="0" anchor="t" bIns="0" lIns="0" spcFirstLastPara="1" rIns="0" wrap="square" tIns="113650">
            <a:spAutoFit/>
          </a:bodyPr>
          <a:lstStyle/>
          <a:p>
            <a:pPr indent="0" lvl="0" marL="12700" marR="0" rtl="0" algn="l">
              <a:lnSpc>
                <a:spcPct val="100000"/>
              </a:lnSpc>
              <a:spcBef>
                <a:spcPts val="0"/>
              </a:spcBef>
              <a:spcAft>
                <a:spcPts val="0"/>
              </a:spcAft>
              <a:buNone/>
            </a:pPr>
            <a:r>
              <a:rPr lang="en-US" sz="1450">
                <a:solidFill>
                  <a:srgbClr val="242424"/>
                </a:solidFill>
                <a:latin typeface="Georgia"/>
                <a:ea typeface="Georgia"/>
                <a:cs typeface="Georgia"/>
                <a:sym typeface="Georgia"/>
              </a:rPr>
              <a:t>criterioso	da</a:t>
            </a:r>
            <a:endParaRPr sz="1450">
              <a:solidFill>
                <a:schemeClr val="dk1"/>
              </a:solidFill>
              <a:latin typeface="Georgia"/>
              <a:ea typeface="Georgia"/>
              <a:cs typeface="Georgia"/>
              <a:sym typeface="Georgia"/>
            </a:endParaRPr>
          </a:p>
          <a:p>
            <a:pPr indent="0" lvl="0" marL="12700" marR="0" rtl="0" algn="l">
              <a:lnSpc>
                <a:spcPct val="100000"/>
              </a:lnSpc>
              <a:spcBef>
                <a:spcPts val="850"/>
              </a:spcBef>
              <a:spcAft>
                <a:spcPts val="0"/>
              </a:spcAft>
              <a:buNone/>
            </a:pPr>
            <a:r>
              <a:rPr lang="en-US" sz="1450">
                <a:solidFill>
                  <a:srgbClr val="242424"/>
                </a:solidFill>
                <a:latin typeface="Georgia"/>
                <a:ea typeface="Georgia"/>
                <a:cs typeface="Georgia"/>
                <a:sym typeface="Georgia"/>
              </a:rPr>
              <a:t>estabelecimento</a:t>
            </a:r>
            <a:endParaRPr sz="1450">
              <a:solidFill>
                <a:schemeClr val="dk1"/>
              </a:solidFill>
              <a:latin typeface="Georgia"/>
              <a:ea typeface="Georgia"/>
              <a:cs typeface="Georgia"/>
              <a:sym typeface="Georgia"/>
            </a:endParaRPr>
          </a:p>
        </p:txBody>
      </p:sp>
      <p:sp>
        <p:nvSpPr>
          <p:cNvPr id="211" name="Google Shape;211;p15"/>
          <p:cNvSpPr txBox="1"/>
          <p:nvPr/>
        </p:nvSpPr>
        <p:spPr>
          <a:xfrm>
            <a:off x="4813934" y="5015734"/>
            <a:ext cx="2188210" cy="678180"/>
          </a:xfrm>
          <a:prstGeom prst="rect">
            <a:avLst/>
          </a:prstGeom>
          <a:noFill/>
          <a:ln>
            <a:noFill/>
          </a:ln>
        </p:spPr>
        <p:txBody>
          <a:bodyPr anchorCtr="0" anchor="t" bIns="0" lIns="0" spcFirstLastPara="1" rIns="0" wrap="square" tIns="113650">
            <a:spAutoFit/>
          </a:bodyPr>
          <a:lstStyle/>
          <a:p>
            <a:pPr indent="0" lvl="0" marL="0" marR="0" rtl="0" algn="ctr">
              <a:lnSpc>
                <a:spcPct val="100000"/>
              </a:lnSpc>
              <a:spcBef>
                <a:spcPts val="0"/>
              </a:spcBef>
              <a:spcAft>
                <a:spcPts val="0"/>
              </a:spcAft>
              <a:buNone/>
            </a:pPr>
            <a:r>
              <a:rPr lang="en-US" sz="1450">
                <a:solidFill>
                  <a:srgbClr val="242424"/>
                </a:solidFill>
                <a:latin typeface="Georgia"/>
                <a:ea typeface="Georgia"/>
                <a:cs typeface="Georgia"/>
                <a:sym typeface="Georgia"/>
              </a:rPr>
              <a:t>nossa	postura	perante</a:t>
            </a:r>
            <a:endParaRPr sz="1450">
              <a:solidFill>
                <a:schemeClr val="dk1"/>
              </a:solidFill>
              <a:latin typeface="Georgia"/>
              <a:ea typeface="Georgia"/>
              <a:cs typeface="Georgia"/>
              <a:sym typeface="Georgia"/>
            </a:endParaRPr>
          </a:p>
          <a:p>
            <a:pPr indent="0" lvl="0" marL="0" marR="5715" rtl="0" algn="ctr">
              <a:lnSpc>
                <a:spcPct val="100000"/>
              </a:lnSpc>
              <a:spcBef>
                <a:spcPts val="850"/>
              </a:spcBef>
              <a:spcAft>
                <a:spcPts val="0"/>
              </a:spcAft>
              <a:buNone/>
            </a:pPr>
            <a:r>
              <a:rPr lang="en-US" sz="1450">
                <a:solidFill>
                  <a:srgbClr val="242424"/>
                </a:solidFill>
                <a:latin typeface="Georgia"/>
                <a:ea typeface="Georgia"/>
                <a:cs typeface="Georgia"/>
                <a:sym typeface="Georgia"/>
              </a:rPr>
              <a:t>de	controles	faz</a:t>
            </a:r>
            <a:endParaRPr sz="1450">
              <a:solidFill>
                <a:schemeClr val="dk1"/>
              </a:solidFill>
              <a:latin typeface="Georgia"/>
              <a:ea typeface="Georgia"/>
              <a:cs typeface="Georgia"/>
              <a:sym typeface="Georgia"/>
            </a:endParaRPr>
          </a:p>
        </p:txBody>
      </p:sp>
      <p:sp>
        <p:nvSpPr>
          <p:cNvPr id="212" name="Google Shape;212;p15"/>
          <p:cNvSpPr txBox="1"/>
          <p:nvPr/>
        </p:nvSpPr>
        <p:spPr>
          <a:xfrm>
            <a:off x="7005193" y="5015734"/>
            <a:ext cx="1668780" cy="678180"/>
          </a:xfrm>
          <a:prstGeom prst="rect">
            <a:avLst/>
          </a:prstGeom>
          <a:noFill/>
          <a:ln>
            <a:noFill/>
          </a:ln>
        </p:spPr>
        <p:txBody>
          <a:bodyPr anchorCtr="0" anchor="t" bIns="0" lIns="0" spcFirstLastPara="1" rIns="0" wrap="square" tIns="113650">
            <a:spAutoFit/>
          </a:bodyPr>
          <a:lstStyle/>
          <a:p>
            <a:pPr indent="0" lvl="0" marL="0" marR="9525" rtl="0" algn="r">
              <a:lnSpc>
                <a:spcPct val="100000"/>
              </a:lnSpc>
              <a:spcBef>
                <a:spcPts val="0"/>
              </a:spcBef>
              <a:spcAft>
                <a:spcPts val="0"/>
              </a:spcAft>
              <a:buNone/>
            </a:pPr>
            <a:r>
              <a:rPr lang="en-US" sz="1450">
                <a:solidFill>
                  <a:srgbClr val="242424"/>
                </a:solidFill>
                <a:latin typeface="Georgia"/>
                <a:ea typeface="Georgia"/>
                <a:cs typeface="Georgia"/>
                <a:sym typeface="Georgia"/>
              </a:rPr>
              <a:t>a	serventia.	O</a:t>
            </a:r>
            <a:endParaRPr sz="1450">
              <a:solidFill>
                <a:schemeClr val="dk1"/>
              </a:solidFill>
              <a:latin typeface="Georgia"/>
              <a:ea typeface="Georgia"/>
              <a:cs typeface="Georgia"/>
              <a:sym typeface="Georgia"/>
            </a:endParaRPr>
          </a:p>
          <a:p>
            <a:pPr indent="0" lvl="0" marL="0" marR="5080" rtl="0" algn="r">
              <a:lnSpc>
                <a:spcPct val="100000"/>
              </a:lnSpc>
              <a:spcBef>
                <a:spcPts val="850"/>
              </a:spcBef>
              <a:spcAft>
                <a:spcPts val="0"/>
              </a:spcAft>
              <a:buNone/>
            </a:pPr>
            <a:r>
              <a:rPr lang="en-US" sz="1450">
                <a:solidFill>
                  <a:srgbClr val="242424"/>
                </a:solidFill>
                <a:latin typeface="Georgia"/>
                <a:ea typeface="Georgia"/>
                <a:cs typeface="Georgia"/>
                <a:sym typeface="Georgia"/>
              </a:rPr>
              <a:t>parte	do	nosso</a:t>
            </a:r>
            <a:endParaRPr sz="1450">
              <a:solidFill>
                <a:schemeClr val="dk1"/>
              </a:solidFill>
              <a:latin typeface="Georgia"/>
              <a:ea typeface="Georgia"/>
              <a:cs typeface="Georgia"/>
              <a:sym typeface="Georgia"/>
            </a:endParaRPr>
          </a:p>
        </p:txBody>
      </p:sp>
      <p:sp>
        <p:nvSpPr>
          <p:cNvPr id="213" name="Google Shape;213;p15"/>
          <p:cNvSpPr txBox="1"/>
          <p:nvPr/>
        </p:nvSpPr>
        <p:spPr>
          <a:xfrm>
            <a:off x="3407028" y="5759247"/>
            <a:ext cx="4749165" cy="252729"/>
          </a:xfrm>
          <a:prstGeom prst="rect">
            <a:avLst/>
          </a:prstGeom>
          <a:noFill/>
          <a:ln>
            <a:noFill/>
          </a:ln>
        </p:spPr>
        <p:txBody>
          <a:bodyPr anchorCtr="0" anchor="t" bIns="0" lIns="0" spcFirstLastPara="1" rIns="0" wrap="square" tIns="17775">
            <a:spAutoFit/>
          </a:bodyPr>
          <a:lstStyle/>
          <a:p>
            <a:pPr indent="0" lvl="0" marL="12700" marR="0" rtl="0" algn="l">
              <a:lnSpc>
                <a:spcPct val="100000"/>
              </a:lnSpc>
              <a:spcBef>
                <a:spcPts val="0"/>
              </a:spcBef>
              <a:spcAft>
                <a:spcPts val="0"/>
              </a:spcAft>
              <a:buNone/>
            </a:pPr>
            <a:r>
              <a:rPr lang="en-US" sz="1450">
                <a:solidFill>
                  <a:srgbClr val="242424"/>
                </a:solidFill>
                <a:latin typeface="Georgia"/>
                <a:ea typeface="Georgia"/>
                <a:cs typeface="Georgia"/>
                <a:sym typeface="Georgia"/>
              </a:rPr>
              <a:t>comprometimento para com a real eficácia do programa.</a:t>
            </a:r>
            <a:endParaRPr sz="1450">
              <a:solidFill>
                <a:schemeClr val="dk1"/>
              </a:solidFill>
              <a:latin typeface="Georgia"/>
              <a:ea typeface="Georgia"/>
              <a:cs typeface="Georgia"/>
              <a:sym typeface="Georg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6"/>
          <p:cNvSpPr txBox="1"/>
          <p:nvPr/>
        </p:nvSpPr>
        <p:spPr>
          <a:xfrm>
            <a:off x="259372" y="887882"/>
            <a:ext cx="2320290" cy="2644775"/>
          </a:xfrm>
          <a:prstGeom prst="rect">
            <a:avLst/>
          </a:prstGeom>
          <a:noFill/>
          <a:ln>
            <a:noFill/>
          </a:ln>
        </p:spPr>
        <p:txBody>
          <a:bodyPr anchorCtr="0" anchor="t" bIns="0" lIns="0" spcFirstLastPara="1" rIns="0" wrap="square" tIns="12050">
            <a:spAutoFit/>
          </a:bodyPr>
          <a:lstStyle/>
          <a:p>
            <a:pPr indent="0" lvl="0" marL="29019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700" marR="5080" rtl="0" algn="l">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219" name="Google Shape;219;p16"/>
          <p:cNvSpPr/>
          <p:nvPr/>
        </p:nvSpPr>
        <p:spPr>
          <a:xfrm>
            <a:off x="2987801" y="568579"/>
            <a:ext cx="5775325" cy="504825"/>
          </a:xfrm>
          <a:custGeom>
            <a:rect b="b" l="l" r="r" t="t"/>
            <a:pathLst>
              <a:path extrusionOk="0" h="504825" w="5775325">
                <a:moveTo>
                  <a:pt x="5691124" y="0"/>
                </a:moveTo>
                <a:lnTo>
                  <a:pt x="84200" y="0"/>
                </a:lnTo>
                <a:lnTo>
                  <a:pt x="51435" y="6603"/>
                </a:lnTo>
                <a:lnTo>
                  <a:pt x="24637" y="24637"/>
                </a:lnTo>
                <a:lnTo>
                  <a:pt x="6604" y="51307"/>
                </a:lnTo>
                <a:lnTo>
                  <a:pt x="0" y="84074"/>
                </a:lnTo>
                <a:lnTo>
                  <a:pt x="0" y="420624"/>
                </a:lnTo>
                <a:lnTo>
                  <a:pt x="6604" y="453389"/>
                </a:lnTo>
                <a:lnTo>
                  <a:pt x="24637" y="480060"/>
                </a:lnTo>
                <a:lnTo>
                  <a:pt x="51435" y="498093"/>
                </a:lnTo>
                <a:lnTo>
                  <a:pt x="84200" y="504698"/>
                </a:lnTo>
                <a:lnTo>
                  <a:pt x="5691124" y="504698"/>
                </a:lnTo>
                <a:lnTo>
                  <a:pt x="5723763" y="498093"/>
                </a:lnTo>
                <a:lnTo>
                  <a:pt x="5750559" y="480060"/>
                </a:lnTo>
                <a:lnTo>
                  <a:pt x="5768594" y="453389"/>
                </a:lnTo>
                <a:lnTo>
                  <a:pt x="5775198" y="420624"/>
                </a:lnTo>
                <a:lnTo>
                  <a:pt x="5775198" y="84074"/>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16"/>
          <p:cNvSpPr txBox="1"/>
          <p:nvPr>
            <p:ph type="title"/>
          </p:nvPr>
        </p:nvSpPr>
        <p:spPr>
          <a:xfrm>
            <a:off x="5082159" y="608571"/>
            <a:ext cx="1532890" cy="3232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solidFill>
                  <a:srgbClr val="FFFFFF"/>
                </a:solidFill>
              </a:rPr>
              <a:t>DENÚNCIAS</a:t>
            </a:r>
            <a:endParaRPr/>
          </a:p>
        </p:txBody>
      </p:sp>
      <p:sp>
        <p:nvSpPr>
          <p:cNvPr id="221" name="Google Shape;221;p16"/>
          <p:cNvSpPr txBox="1"/>
          <p:nvPr/>
        </p:nvSpPr>
        <p:spPr>
          <a:xfrm>
            <a:off x="3148838" y="1221486"/>
            <a:ext cx="1187450" cy="253365"/>
          </a:xfrm>
          <a:prstGeom prst="rect">
            <a:avLst/>
          </a:prstGeom>
          <a:noFill/>
          <a:ln>
            <a:noFill/>
          </a:ln>
        </p:spPr>
        <p:txBody>
          <a:bodyPr anchorCtr="0" anchor="t" bIns="0" lIns="0" spcFirstLastPara="1" rIns="0" wrap="square" tIns="11425">
            <a:spAutoFit/>
          </a:bodyPr>
          <a:lstStyle/>
          <a:p>
            <a:pPr indent="-283844" lvl="0" marL="295910" marR="0" rtl="0" algn="l">
              <a:lnSpc>
                <a:spcPct val="100000"/>
              </a:lnSpc>
              <a:spcBef>
                <a:spcPts val="0"/>
              </a:spcBef>
              <a:spcAft>
                <a:spcPts val="0"/>
              </a:spcAft>
              <a:buClr>
                <a:schemeClr val="dk1"/>
              </a:buClr>
              <a:buSzPts val="1500"/>
              <a:buFont typeface="Arial"/>
              <a:buChar char="•"/>
            </a:pPr>
            <a:r>
              <a:rPr lang="en-US" sz="1500">
                <a:solidFill>
                  <a:schemeClr val="dk1"/>
                </a:solidFill>
                <a:latin typeface="Georgia"/>
                <a:ea typeface="Georgia"/>
                <a:cs typeface="Georgia"/>
                <a:sym typeface="Georgia"/>
              </a:rPr>
              <a:t>Guia	no</a:t>
            </a:r>
            <a:endParaRPr sz="1500">
              <a:solidFill>
                <a:schemeClr val="dk1"/>
              </a:solidFill>
              <a:latin typeface="Georgia"/>
              <a:ea typeface="Georgia"/>
              <a:cs typeface="Georgia"/>
              <a:sym typeface="Georgia"/>
            </a:endParaRPr>
          </a:p>
        </p:txBody>
      </p:sp>
      <p:sp>
        <p:nvSpPr>
          <p:cNvPr id="222" name="Google Shape;222;p16"/>
          <p:cNvSpPr txBox="1"/>
          <p:nvPr/>
        </p:nvSpPr>
        <p:spPr>
          <a:xfrm>
            <a:off x="4577334" y="1221486"/>
            <a:ext cx="4108450" cy="25336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500">
                <a:solidFill>
                  <a:schemeClr val="dk1"/>
                </a:solidFill>
                <a:latin typeface="Georgia"/>
                <a:ea typeface="Georgia"/>
                <a:cs typeface="Georgia"/>
                <a:sym typeface="Georgia"/>
              </a:rPr>
              <a:t>site	</a:t>
            </a:r>
            <a:r>
              <a:rPr lang="en-US" sz="1500" u="sng">
                <a:solidFill>
                  <a:srgbClr val="0000FF"/>
                </a:solidFill>
                <a:latin typeface="Georgia"/>
                <a:ea typeface="Georgia"/>
                <a:cs typeface="Georgia"/>
                <a:sym typeface="Georgia"/>
                <a:hlinkClick r:id="rId3">
                  <a:extLst>
                    <a:ext uri="{A12FA001-AC4F-418D-AE19-62706E023703}">
                      <ahyp:hlinkClr val="tx"/>
                    </a:ext>
                  </a:extLst>
                </a:hlinkClick>
              </a:rPr>
              <a:t>www.setimonotas.com.br</a:t>
            </a:r>
            <a:r>
              <a:rPr lang="en-US" sz="1500">
                <a:solidFill>
                  <a:schemeClr val="dk1"/>
                </a:solidFill>
                <a:latin typeface="Georgia"/>
                <a:ea typeface="Georgia"/>
                <a:cs typeface="Georgia"/>
                <a:sym typeface="Georgia"/>
              </a:rPr>
              <a:t>;	denominada</a:t>
            </a:r>
            <a:endParaRPr sz="1500">
              <a:solidFill>
                <a:schemeClr val="dk1"/>
              </a:solidFill>
              <a:latin typeface="Georgia"/>
              <a:ea typeface="Georgia"/>
              <a:cs typeface="Georgia"/>
              <a:sym typeface="Georgia"/>
            </a:endParaRPr>
          </a:p>
        </p:txBody>
      </p:sp>
      <p:sp>
        <p:nvSpPr>
          <p:cNvPr id="223" name="Google Shape;223;p16"/>
          <p:cNvSpPr txBox="1"/>
          <p:nvPr/>
        </p:nvSpPr>
        <p:spPr>
          <a:xfrm>
            <a:off x="3432555" y="1446949"/>
            <a:ext cx="5253990" cy="252729"/>
          </a:xfrm>
          <a:prstGeom prst="rect">
            <a:avLst/>
          </a:prstGeom>
          <a:noFill/>
          <a:ln>
            <a:noFill/>
          </a:ln>
        </p:spPr>
        <p:txBody>
          <a:bodyPr anchorCtr="0" anchor="t" bIns="0" lIns="0" spcFirstLastPara="1" rIns="0" wrap="square" tIns="17775">
            <a:spAutoFit/>
          </a:bodyPr>
          <a:lstStyle/>
          <a:p>
            <a:pPr indent="0" lvl="0" marL="12700" marR="0" rtl="0" algn="l">
              <a:lnSpc>
                <a:spcPct val="100000"/>
              </a:lnSpc>
              <a:spcBef>
                <a:spcPts val="0"/>
              </a:spcBef>
              <a:spcAft>
                <a:spcPts val="0"/>
              </a:spcAft>
              <a:buNone/>
            </a:pPr>
            <a:r>
              <a:rPr lang="en-US" sz="1450">
                <a:solidFill>
                  <a:schemeClr val="dk1"/>
                </a:solidFill>
                <a:latin typeface="Georgia"/>
                <a:ea typeface="Georgia"/>
                <a:cs typeface="Georgia"/>
                <a:sym typeface="Georgia"/>
              </a:rPr>
              <a:t>Denúncia: o denunciante pode clicar na guia “Denúncia” e ser</a:t>
            </a:r>
            <a:endParaRPr sz="1450">
              <a:solidFill>
                <a:schemeClr val="dk1"/>
              </a:solidFill>
              <a:latin typeface="Georgia"/>
              <a:ea typeface="Georgia"/>
              <a:cs typeface="Georgia"/>
              <a:sym typeface="Georgia"/>
            </a:endParaRPr>
          </a:p>
        </p:txBody>
      </p:sp>
      <p:sp>
        <p:nvSpPr>
          <p:cNvPr id="224" name="Google Shape;224;p16"/>
          <p:cNvSpPr txBox="1"/>
          <p:nvPr>
            <p:ph idx="1" type="body"/>
          </p:nvPr>
        </p:nvSpPr>
        <p:spPr>
          <a:xfrm>
            <a:off x="3148838" y="1676781"/>
            <a:ext cx="5545455" cy="1627504"/>
          </a:xfrm>
          <a:prstGeom prst="rect">
            <a:avLst/>
          </a:prstGeom>
          <a:noFill/>
          <a:ln>
            <a:noFill/>
          </a:ln>
        </p:spPr>
        <p:txBody>
          <a:bodyPr anchorCtr="0" anchor="t" bIns="0" lIns="0" spcFirstLastPara="1" rIns="0" wrap="square" tIns="11425">
            <a:spAutoFit/>
          </a:bodyPr>
          <a:lstStyle/>
          <a:p>
            <a:pPr indent="0" lvl="0" marL="295910" rtl="0" algn="l">
              <a:lnSpc>
                <a:spcPct val="100000"/>
              </a:lnSpc>
              <a:spcBef>
                <a:spcPts val="0"/>
              </a:spcBef>
              <a:spcAft>
                <a:spcPts val="0"/>
              </a:spcAft>
              <a:buNone/>
            </a:pPr>
            <a:r>
              <a:rPr lang="en-US"/>
              <a:t>direcionado	para	o	formulário	especifico	que	garante</a:t>
            </a:r>
            <a:endParaRPr/>
          </a:p>
          <a:p>
            <a:pPr indent="0" lvl="0" marL="295910" rtl="0" algn="l">
              <a:lnSpc>
                <a:spcPct val="100000"/>
              </a:lnSpc>
              <a:spcBef>
                <a:spcPts val="60"/>
              </a:spcBef>
              <a:spcAft>
                <a:spcPts val="0"/>
              </a:spcAft>
              <a:buNone/>
            </a:pPr>
            <a:r>
              <a:rPr lang="en-US" sz="1450"/>
              <a:t>confidencialidade ao denunciante.</a:t>
            </a:r>
            <a:endParaRPr sz="1450"/>
          </a:p>
          <a:p>
            <a:pPr indent="0" lvl="0" marL="0" rtl="0" algn="l">
              <a:lnSpc>
                <a:spcPct val="100000"/>
              </a:lnSpc>
              <a:spcBef>
                <a:spcPts val="10"/>
              </a:spcBef>
              <a:spcAft>
                <a:spcPts val="0"/>
              </a:spcAft>
              <a:buNone/>
            </a:pPr>
            <a:r>
              <a:t/>
            </a:r>
            <a:endParaRPr sz="1550"/>
          </a:p>
          <a:p>
            <a:pPr indent="-283844" lvl="0" marL="295910" marR="5080" rtl="0" algn="just">
              <a:lnSpc>
                <a:spcPct val="104099"/>
              </a:lnSpc>
              <a:spcBef>
                <a:spcPts val="0"/>
              </a:spcBef>
              <a:spcAft>
                <a:spcPts val="0"/>
              </a:spcAft>
              <a:buClr>
                <a:schemeClr val="dk1"/>
              </a:buClr>
              <a:buSzPts val="1450"/>
              <a:buFont typeface="Arial"/>
              <a:buChar char="•"/>
            </a:pPr>
            <a:r>
              <a:rPr lang="en-US" sz="1450"/>
              <a:t>No e-mail</a:t>
            </a:r>
            <a:r>
              <a:rPr lang="en-US" sz="1450">
                <a:solidFill>
                  <a:srgbClr val="0000FF"/>
                </a:solidFill>
              </a:rPr>
              <a:t> </a:t>
            </a:r>
            <a:r>
              <a:rPr lang="en-US" sz="1450" u="sng">
                <a:solidFill>
                  <a:srgbClr val="0000FF"/>
                </a:solidFill>
                <a:hlinkClick r:id="rId4">
                  <a:extLst>
                    <a:ext uri="{A12FA001-AC4F-418D-AE19-62706E023703}">
                      <ahyp:hlinkClr val="tx"/>
                    </a:ext>
                  </a:extLst>
                </a:hlinkClick>
              </a:rPr>
              <a:t>denuncia@setimonotas.com.br</a:t>
            </a:r>
            <a:r>
              <a:rPr lang="en-US" sz="1450"/>
              <a:t>:  o  denunciante  pode enviar a denúncia, sem  que sua identidade por via  do  seu endereço eletrônico seja revelada, preservando assim a  confidencialidade.</a:t>
            </a:r>
            <a:endParaRPr sz="1450"/>
          </a:p>
        </p:txBody>
      </p:sp>
      <p:sp>
        <p:nvSpPr>
          <p:cNvPr id="225" name="Google Shape;225;p16"/>
          <p:cNvSpPr/>
          <p:nvPr/>
        </p:nvSpPr>
        <p:spPr>
          <a:xfrm>
            <a:off x="2987801" y="4528820"/>
            <a:ext cx="5775325" cy="509270"/>
          </a:xfrm>
          <a:custGeom>
            <a:rect b="b" l="l" r="r" t="t"/>
            <a:pathLst>
              <a:path extrusionOk="0" h="509270" w="5775325">
                <a:moveTo>
                  <a:pt x="5690362" y="0"/>
                </a:moveTo>
                <a:lnTo>
                  <a:pt x="84836" y="0"/>
                </a:lnTo>
                <a:lnTo>
                  <a:pt x="51816" y="6604"/>
                </a:lnTo>
                <a:lnTo>
                  <a:pt x="24892" y="24892"/>
                </a:lnTo>
                <a:lnTo>
                  <a:pt x="6604" y="51816"/>
                </a:lnTo>
                <a:lnTo>
                  <a:pt x="0" y="84836"/>
                </a:lnTo>
                <a:lnTo>
                  <a:pt x="0" y="424306"/>
                </a:lnTo>
                <a:lnTo>
                  <a:pt x="6604" y="457327"/>
                </a:lnTo>
                <a:lnTo>
                  <a:pt x="24892" y="484250"/>
                </a:lnTo>
                <a:lnTo>
                  <a:pt x="51816" y="502538"/>
                </a:lnTo>
                <a:lnTo>
                  <a:pt x="84836" y="509143"/>
                </a:lnTo>
                <a:lnTo>
                  <a:pt x="5690362" y="509143"/>
                </a:lnTo>
                <a:lnTo>
                  <a:pt x="5723382" y="502538"/>
                </a:lnTo>
                <a:lnTo>
                  <a:pt x="5750306" y="484250"/>
                </a:lnTo>
                <a:lnTo>
                  <a:pt x="5768467" y="457327"/>
                </a:lnTo>
                <a:lnTo>
                  <a:pt x="5775198" y="424306"/>
                </a:lnTo>
                <a:lnTo>
                  <a:pt x="5775198" y="84836"/>
                </a:lnTo>
                <a:lnTo>
                  <a:pt x="5768467" y="51816"/>
                </a:lnTo>
                <a:lnTo>
                  <a:pt x="5750306" y="24892"/>
                </a:lnTo>
                <a:lnTo>
                  <a:pt x="5723382" y="6604"/>
                </a:lnTo>
                <a:lnTo>
                  <a:pt x="5690362"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16"/>
          <p:cNvSpPr txBox="1"/>
          <p:nvPr/>
        </p:nvSpPr>
        <p:spPr>
          <a:xfrm>
            <a:off x="3148838" y="3507016"/>
            <a:ext cx="5545455" cy="2780665"/>
          </a:xfrm>
          <a:prstGeom prst="rect">
            <a:avLst/>
          </a:prstGeom>
          <a:noFill/>
          <a:ln>
            <a:noFill/>
          </a:ln>
        </p:spPr>
        <p:txBody>
          <a:bodyPr anchorCtr="0" anchor="t" bIns="0" lIns="0" spcFirstLastPara="1" rIns="0" wrap="square" tIns="10150">
            <a:spAutoFit/>
          </a:bodyPr>
          <a:lstStyle/>
          <a:p>
            <a:pPr indent="-283844" lvl="0" marL="295910" marR="5080" rtl="0" algn="just">
              <a:lnSpc>
                <a:spcPct val="103299"/>
              </a:lnSpc>
              <a:spcBef>
                <a:spcPts val="0"/>
              </a:spcBef>
              <a:spcAft>
                <a:spcPts val="0"/>
              </a:spcAft>
              <a:buClr>
                <a:schemeClr val="dk1"/>
              </a:buClr>
              <a:buSzPts val="1450"/>
              <a:buFont typeface="Arial"/>
              <a:buChar char="•"/>
            </a:pPr>
            <a:r>
              <a:rPr lang="en-US" sz="1450">
                <a:solidFill>
                  <a:schemeClr val="dk1"/>
                </a:solidFill>
                <a:latin typeface="Georgia"/>
                <a:ea typeface="Georgia"/>
                <a:cs typeface="Georgia"/>
                <a:sym typeface="Georgia"/>
              </a:rPr>
              <a:t>A delimitação destes canais não prejudica o recebimento de  denúncias por canais outros, bem como a análise de situações  que, ainda que não reportadas como tal, possam indicar a  prática de condutas indevidas.</a:t>
            </a:r>
            <a:endParaRPr sz="1450">
              <a:solidFill>
                <a:schemeClr val="dk1"/>
              </a:solidFill>
              <a:latin typeface="Georgia"/>
              <a:ea typeface="Georgia"/>
              <a:cs typeface="Georgia"/>
              <a:sym typeface="Georgia"/>
            </a:endParaRPr>
          </a:p>
          <a:p>
            <a:pPr indent="0" lvl="0" marL="0" marR="76200" rtl="0" algn="ctr">
              <a:lnSpc>
                <a:spcPct val="100000"/>
              </a:lnSpc>
              <a:spcBef>
                <a:spcPts val="1380"/>
              </a:spcBef>
              <a:spcAft>
                <a:spcPts val="0"/>
              </a:spcAft>
              <a:buNone/>
            </a:pPr>
            <a:r>
              <a:rPr lang="en-US" sz="1950">
                <a:solidFill>
                  <a:srgbClr val="FFFFFF"/>
                </a:solidFill>
                <a:latin typeface="Georgia"/>
                <a:ea typeface="Georgia"/>
                <a:cs typeface="Georgia"/>
                <a:sym typeface="Georgia"/>
              </a:rPr>
              <a:t>MEDIDAS CORRETIVAS</a:t>
            </a:r>
            <a:endParaRPr sz="1950">
              <a:solidFill>
                <a:schemeClr val="dk1"/>
              </a:solidFill>
              <a:latin typeface="Georgia"/>
              <a:ea typeface="Georgia"/>
              <a:cs typeface="Georgia"/>
              <a:sym typeface="Georgia"/>
            </a:endParaRPr>
          </a:p>
          <a:p>
            <a:pPr indent="-113029" lvl="0" marL="138430" marR="8255" rtl="0" algn="just">
              <a:lnSpc>
                <a:spcPct val="146900"/>
              </a:lnSpc>
              <a:spcBef>
                <a:spcPts val="570"/>
              </a:spcBef>
              <a:spcAft>
                <a:spcPts val="0"/>
              </a:spcAft>
              <a:buClr>
                <a:srgbClr val="242424"/>
              </a:buClr>
              <a:buSzPts val="1450"/>
              <a:buFont typeface="Georgia"/>
              <a:buChar char="•"/>
            </a:pPr>
            <a:r>
              <a:rPr lang="en-US" sz="1450">
                <a:solidFill>
                  <a:srgbClr val="242424"/>
                </a:solidFill>
                <a:latin typeface="Georgia"/>
                <a:ea typeface="Georgia"/>
                <a:cs typeface="Georgia"/>
                <a:sym typeface="Georgia"/>
              </a:rPr>
              <a:t>Prezamos pela gestão das consequências e valorização  e  incentivo das boas práticas. No caso de conduta inadequada, as  devidas medidas devem ser adotas para retificar uma ação não  conforme, de acordo com o MACEQ .</a:t>
            </a:r>
            <a:endParaRPr sz="1450">
              <a:solidFill>
                <a:schemeClr val="dk1"/>
              </a:solidFill>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7"/>
          <p:cNvSpPr txBox="1"/>
          <p:nvPr/>
        </p:nvSpPr>
        <p:spPr>
          <a:xfrm>
            <a:off x="259372" y="887882"/>
            <a:ext cx="2320290" cy="2644775"/>
          </a:xfrm>
          <a:prstGeom prst="rect">
            <a:avLst/>
          </a:prstGeom>
          <a:noFill/>
          <a:ln>
            <a:noFill/>
          </a:ln>
        </p:spPr>
        <p:txBody>
          <a:bodyPr anchorCtr="0" anchor="t" bIns="0" lIns="0" spcFirstLastPara="1" rIns="0" wrap="square" tIns="12050">
            <a:spAutoFit/>
          </a:bodyPr>
          <a:lstStyle/>
          <a:p>
            <a:pPr indent="0" lvl="0" marL="29019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3</a:t>
            </a:r>
            <a:endParaRPr sz="6000">
              <a:solidFill>
                <a:schemeClr val="dk1"/>
              </a:solidFill>
              <a:latin typeface="Georgia"/>
              <a:ea typeface="Georgia"/>
              <a:cs typeface="Georgia"/>
              <a:sym typeface="Georgia"/>
            </a:endParaRPr>
          </a:p>
          <a:p>
            <a:pPr indent="0" lvl="0" marL="12700" marR="5080" rtl="0" algn="l">
              <a:lnSpc>
                <a:spcPct val="102000"/>
              </a:lnSpc>
              <a:spcBef>
                <a:spcPts val="1490"/>
              </a:spcBef>
              <a:spcAft>
                <a:spcPts val="0"/>
              </a:spcAft>
              <a:buNone/>
            </a:pPr>
            <a:r>
              <a:rPr lang="en-US" sz="1950">
                <a:solidFill>
                  <a:srgbClr val="FFFFFF"/>
                </a:solidFill>
                <a:latin typeface="Georgia"/>
                <a:ea typeface="Georgia"/>
                <a:cs typeface="Georgia"/>
                <a:sym typeface="Georgia"/>
              </a:rPr>
              <a:t>Conheça o Programa  de Compliance e  Anticorrupção do  Cartório Fernando  Dias</a:t>
            </a:r>
            <a:endParaRPr sz="1950">
              <a:solidFill>
                <a:schemeClr val="dk1"/>
              </a:solidFill>
              <a:latin typeface="Georgia"/>
              <a:ea typeface="Georgia"/>
              <a:cs typeface="Georgia"/>
              <a:sym typeface="Georgia"/>
            </a:endParaRPr>
          </a:p>
        </p:txBody>
      </p:sp>
      <p:sp>
        <p:nvSpPr>
          <p:cNvPr id="232" name="Google Shape;232;p17"/>
          <p:cNvSpPr txBox="1"/>
          <p:nvPr/>
        </p:nvSpPr>
        <p:spPr>
          <a:xfrm>
            <a:off x="3206750" y="718836"/>
            <a:ext cx="5497195" cy="3219450"/>
          </a:xfrm>
          <a:prstGeom prst="rect">
            <a:avLst/>
          </a:prstGeom>
          <a:noFill/>
          <a:ln>
            <a:noFill/>
          </a:ln>
        </p:spPr>
        <p:txBody>
          <a:bodyPr anchorCtr="0" anchor="t" bIns="0" lIns="0" spcFirstLastPara="1" rIns="0" wrap="square" tIns="100325">
            <a:spAutoFit/>
          </a:bodyPr>
          <a:lstStyle/>
          <a:p>
            <a:pPr indent="0" lvl="0" marL="0" marR="40005" rtl="0" algn="r">
              <a:lnSpc>
                <a:spcPct val="100000"/>
              </a:lnSpc>
              <a:spcBef>
                <a:spcPts val="0"/>
              </a:spcBef>
              <a:spcAft>
                <a:spcPts val="0"/>
              </a:spcAft>
              <a:buNone/>
            </a:pPr>
            <a:r>
              <a:rPr lang="en-US" sz="1450">
                <a:solidFill>
                  <a:schemeClr val="dk1"/>
                </a:solidFill>
                <a:latin typeface="Georgia"/>
                <a:ea typeface="Georgia"/>
                <a:cs typeface="Georgia"/>
                <a:sym typeface="Georgia"/>
              </a:rPr>
              <a:t>Como  forma	de	apoiar	e	disseminar  nosso	Programa de</a:t>
            </a:r>
            <a:endParaRPr sz="1450">
              <a:solidFill>
                <a:schemeClr val="dk1"/>
              </a:solidFill>
              <a:latin typeface="Georgia"/>
              <a:ea typeface="Georgia"/>
              <a:cs typeface="Georgia"/>
              <a:sym typeface="Georgia"/>
            </a:endParaRPr>
          </a:p>
          <a:p>
            <a:pPr indent="0" lvl="0" marL="0" marR="13970" rtl="0" algn="r">
              <a:lnSpc>
                <a:spcPct val="100000"/>
              </a:lnSpc>
              <a:spcBef>
                <a:spcPts val="745"/>
              </a:spcBef>
              <a:spcAft>
                <a:spcPts val="0"/>
              </a:spcAft>
              <a:buNone/>
            </a:pPr>
            <a:r>
              <a:rPr lang="en-US" sz="1450">
                <a:solidFill>
                  <a:schemeClr val="dk1"/>
                </a:solidFill>
                <a:latin typeface="Georgia"/>
                <a:ea typeface="Georgia"/>
                <a:cs typeface="Georgia"/>
                <a:sym typeface="Georgia"/>
              </a:rPr>
              <a:t>Compliance  Anticorrupção,  essa  publicação  pretende  auxiliar</a:t>
            </a:r>
            <a:endParaRPr sz="1450">
              <a:solidFill>
                <a:schemeClr val="dk1"/>
              </a:solidFill>
              <a:latin typeface="Georgia"/>
              <a:ea typeface="Georgia"/>
              <a:cs typeface="Georgia"/>
              <a:sym typeface="Georgia"/>
            </a:endParaRPr>
          </a:p>
          <a:p>
            <a:pPr indent="0" lvl="0" marL="0" marR="50165" rtl="0" algn="r">
              <a:lnSpc>
                <a:spcPct val="100000"/>
              </a:lnSpc>
              <a:spcBef>
                <a:spcPts val="1085"/>
              </a:spcBef>
              <a:spcAft>
                <a:spcPts val="0"/>
              </a:spcAft>
              <a:buNone/>
            </a:pPr>
            <a:r>
              <a:rPr lang="en-US" sz="1500">
                <a:solidFill>
                  <a:schemeClr val="dk1"/>
                </a:solidFill>
                <a:latin typeface="Georgia"/>
                <a:ea typeface="Georgia"/>
                <a:cs typeface="Georgia"/>
                <a:sym typeface="Georgia"/>
              </a:rPr>
              <a:t>você a compreender com mais profundidade o tema e as ações</a:t>
            </a:r>
            <a:endParaRPr sz="1500">
              <a:solidFill>
                <a:schemeClr val="dk1"/>
              </a:solidFill>
              <a:latin typeface="Georgia"/>
              <a:ea typeface="Georgia"/>
              <a:cs typeface="Georgia"/>
              <a:sym typeface="Georgia"/>
            </a:endParaRPr>
          </a:p>
          <a:p>
            <a:pPr indent="0" lvl="0" marL="12700" marR="0" rtl="0" algn="just">
              <a:lnSpc>
                <a:spcPct val="100000"/>
              </a:lnSpc>
              <a:spcBef>
                <a:spcPts val="1125"/>
              </a:spcBef>
              <a:spcAft>
                <a:spcPts val="0"/>
              </a:spcAft>
              <a:buNone/>
            </a:pPr>
            <a:r>
              <a:rPr lang="en-US" sz="1450">
                <a:solidFill>
                  <a:schemeClr val="dk1"/>
                </a:solidFill>
                <a:latin typeface="Georgia"/>
                <a:ea typeface="Georgia"/>
                <a:cs typeface="Georgia"/>
                <a:sym typeface="Georgia"/>
              </a:rPr>
              <a:t>que devem ser tomadas para evitar condutas que não estejam de</a:t>
            </a:r>
            <a:endParaRPr sz="1450">
              <a:solidFill>
                <a:schemeClr val="dk1"/>
              </a:solidFill>
              <a:latin typeface="Georgia"/>
              <a:ea typeface="Georgia"/>
              <a:cs typeface="Georgia"/>
              <a:sym typeface="Georgia"/>
            </a:endParaRPr>
          </a:p>
          <a:p>
            <a:pPr indent="0" lvl="0" marL="12700" marR="5080" rtl="0" algn="just">
              <a:lnSpc>
                <a:spcPct val="165100"/>
              </a:lnSpc>
              <a:spcBef>
                <a:spcPts val="5"/>
              </a:spcBef>
              <a:spcAft>
                <a:spcPts val="0"/>
              </a:spcAft>
              <a:buNone/>
            </a:pPr>
            <a:r>
              <a:rPr lang="en-US" sz="1450">
                <a:solidFill>
                  <a:schemeClr val="dk1"/>
                </a:solidFill>
                <a:latin typeface="Georgia"/>
                <a:ea typeface="Georgia"/>
                <a:cs typeface="Georgia"/>
                <a:sym typeface="Georgia"/>
              </a:rPr>
              <a:t>acordo com o nosso Programa e Política Anticorrupção. Cada  Colaborador  é responsável  por  garantir  a conformidade  com</a:t>
            </a:r>
            <a:endParaRPr sz="1450">
              <a:solidFill>
                <a:schemeClr val="dk1"/>
              </a:solidFill>
              <a:latin typeface="Georgia"/>
              <a:ea typeface="Georgia"/>
              <a:cs typeface="Georgia"/>
              <a:sym typeface="Georgia"/>
            </a:endParaRPr>
          </a:p>
          <a:p>
            <a:pPr indent="0" lvl="0" marL="12700" marR="5080" rtl="0" algn="just">
              <a:lnSpc>
                <a:spcPct val="166300"/>
              </a:lnSpc>
              <a:spcBef>
                <a:spcPts val="50"/>
              </a:spcBef>
              <a:spcAft>
                <a:spcPts val="0"/>
              </a:spcAft>
              <a:buNone/>
            </a:pPr>
            <a:r>
              <a:rPr lang="en-US" sz="1450">
                <a:solidFill>
                  <a:schemeClr val="dk1"/>
                </a:solidFill>
                <a:latin typeface="Georgia"/>
                <a:ea typeface="Georgia"/>
                <a:cs typeface="Georgia"/>
                <a:sym typeface="Georgia"/>
              </a:rPr>
              <a:t>todas as obrigações associadas as atividades de sua função,  incluindo a identificação, gestão e comunicação de quaisquer  violações de conformidade.</a:t>
            </a:r>
            <a:endParaRPr sz="1450">
              <a:solidFill>
                <a:schemeClr val="dk1"/>
              </a:solidFill>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8"/>
          <p:cNvSpPr txBox="1"/>
          <p:nvPr/>
        </p:nvSpPr>
        <p:spPr>
          <a:xfrm>
            <a:off x="272884" y="887882"/>
            <a:ext cx="2303780" cy="2035810"/>
          </a:xfrm>
          <a:prstGeom prst="rect">
            <a:avLst/>
          </a:prstGeom>
          <a:noFill/>
          <a:ln>
            <a:noFill/>
          </a:ln>
        </p:spPr>
        <p:txBody>
          <a:bodyPr anchorCtr="0" anchor="t" bIns="0" lIns="0" spcFirstLastPara="1" rIns="0" wrap="square" tIns="12050">
            <a:spAutoFit/>
          </a:bodyPr>
          <a:lstStyle/>
          <a:p>
            <a:pPr indent="0" lvl="0" marL="10445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4</a:t>
            </a:r>
            <a:endParaRPr sz="6000">
              <a:solidFill>
                <a:schemeClr val="dk1"/>
              </a:solidFill>
              <a:latin typeface="Georgia"/>
              <a:ea typeface="Georgia"/>
              <a:cs typeface="Georgia"/>
              <a:sym typeface="Georgia"/>
            </a:endParaRPr>
          </a:p>
          <a:p>
            <a:pPr indent="-2539" lvl="0" marL="12065"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Como utilizar este  manual e quem deve  seguir o manual?</a:t>
            </a:r>
            <a:endParaRPr sz="1950">
              <a:solidFill>
                <a:schemeClr val="dk1"/>
              </a:solidFill>
              <a:latin typeface="Georgia"/>
              <a:ea typeface="Georgia"/>
              <a:cs typeface="Georgia"/>
              <a:sym typeface="Georgia"/>
            </a:endParaRPr>
          </a:p>
        </p:txBody>
      </p:sp>
      <p:sp>
        <p:nvSpPr>
          <p:cNvPr id="238" name="Google Shape;238;p18"/>
          <p:cNvSpPr txBox="1"/>
          <p:nvPr/>
        </p:nvSpPr>
        <p:spPr>
          <a:xfrm>
            <a:off x="3126613" y="1224385"/>
            <a:ext cx="5494655" cy="3891279"/>
          </a:xfrm>
          <a:prstGeom prst="rect">
            <a:avLst/>
          </a:prstGeom>
          <a:noFill/>
          <a:ln>
            <a:noFill/>
          </a:ln>
        </p:spPr>
        <p:txBody>
          <a:bodyPr anchorCtr="0" anchor="t" bIns="0" lIns="0" spcFirstLastPara="1" rIns="0" wrap="square" tIns="10775">
            <a:spAutoFit/>
          </a:bodyPr>
          <a:lstStyle/>
          <a:p>
            <a:pPr indent="229234" lvl="0" marL="12700" marR="11430" rtl="0" algn="just">
              <a:lnSpc>
                <a:spcPct val="152400"/>
              </a:lnSpc>
              <a:spcBef>
                <a:spcPts val="0"/>
              </a:spcBef>
              <a:spcAft>
                <a:spcPts val="0"/>
              </a:spcAft>
              <a:buNone/>
            </a:pPr>
            <a:r>
              <a:rPr lang="en-US" sz="1450">
                <a:solidFill>
                  <a:schemeClr val="dk1"/>
                </a:solidFill>
                <a:latin typeface="Georgia"/>
                <a:ea typeface="Georgia"/>
                <a:cs typeface="Georgia"/>
                <a:sym typeface="Georgia"/>
              </a:rPr>
              <a:t>Esse manual deve ser seguido por todas as pessoas que se  </a:t>
            </a:r>
            <a:r>
              <a:rPr lang="en-US" sz="1500">
                <a:solidFill>
                  <a:schemeClr val="dk1"/>
                </a:solidFill>
                <a:latin typeface="Georgia"/>
                <a:ea typeface="Georgia"/>
                <a:cs typeface="Georgia"/>
                <a:sym typeface="Georgia"/>
              </a:rPr>
              <a:t>relacionam profissionalmente com o Cartório Fernando Dias,  </a:t>
            </a:r>
            <a:r>
              <a:rPr lang="en-US" sz="1450">
                <a:solidFill>
                  <a:schemeClr val="dk1"/>
                </a:solidFill>
                <a:latin typeface="Georgia"/>
                <a:ea typeface="Georgia"/>
                <a:cs typeface="Georgia"/>
                <a:sym typeface="Georgia"/>
              </a:rPr>
              <a:t>desde empregados, usuários a prestadores de serviços.</a:t>
            </a:r>
            <a:endParaRPr sz="1450">
              <a:solidFill>
                <a:schemeClr val="dk1"/>
              </a:solidFill>
              <a:latin typeface="Georgia"/>
              <a:ea typeface="Georgia"/>
              <a:cs typeface="Georgia"/>
              <a:sym typeface="Georgia"/>
            </a:endParaRPr>
          </a:p>
          <a:p>
            <a:pPr indent="224790" lvl="0" marL="12700" marR="5080" rtl="0" algn="just">
              <a:lnSpc>
                <a:spcPct val="155500"/>
              </a:lnSpc>
              <a:spcBef>
                <a:spcPts val="345"/>
              </a:spcBef>
              <a:spcAft>
                <a:spcPts val="0"/>
              </a:spcAft>
              <a:buNone/>
            </a:pPr>
            <a:r>
              <a:rPr lang="en-US" sz="1450">
                <a:solidFill>
                  <a:schemeClr val="dk1"/>
                </a:solidFill>
                <a:latin typeface="Georgia"/>
                <a:ea typeface="Georgia"/>
                <a:cs typeface="Georgia"/>
                <a:sym typeface="Georgia"/>
              </a:rPr>
              <a:t>O Manual descreve o que se entende por corrupção, como ela  afeta nosso negócio e o que estamos  fazendo para combatê-la.  Em especial, mostra como nossas políticas se traduzem em  processos e procedimentos práticos e explica o que precisa ser  feito para cumpri-los.</a:t>
            </a:r>
            <a:endParaRPr sz="1450">
              <a:solidFill>
                <a:schemeClr val="dk1"/>
              </a:solidFill>
              <a:latin typeface="Georgia"/>
              <a:ea typeface="Georgia"/>
              <a:cs typeface="Georgia"/>
              <a:sym typeface="Georgia"/>
            </a:endParaRPr>
          </a:p>
          <a:p>
            <a:pPr indent="229234" lvl="0" marL="12700" marR="5715" rtl="0" algn="just">
              <a:lnSpc>
                <a:spcPct val="155700"/>
              </a:lnSpc>
              <a:spcBef>
                <a:spcPts val="340"/>
              </a:spcBef>
              <a:spcAft>
                <a:spcPts val="0"/>
              </a:spcAft>
              <a:buNone/>
            </a:pPr>
            <a:r>
              <a:rPr lang="en-US" sz="1450">
                <a:solidFill>
                  <a:schemeClr val="dk1"/>
                </a:solidFill>
                <a:latin typeface="Georgia"/>
                <a:ea typeface="Georgia"/>
                <a:cs typeface="Georgia"/>
                <a:sym typeface="Georgia"/>
              </a:rPr>
              <a:t>Esse manual é composto por itens de perguntas  e respostas  que podem lhe ajudar a encontrar respostas de forma eficiente e  </a:t>
            </a:r>
            <a:r>
              <a:rPr lang="en-US" sz="1500">
                <a:solidFill>
                  <a:schemeClr val="dk1"/>
                </a:solidFill>
                <a:latin typeface="Georgia"/>
                <a:ea typeface="Georgia"/>
                <a:cs typeface="Georgia"/>
                <a:sym typeface="Georgia"/>
              </a:rPr>
              <a:t>clara.</a:t>
            </a:r>
            <a:endParaRPr sz="1500">
              <a:solidFill>
                <a:schemeClr val="dk1"/>
              </a:solidFill>
              <a:latin typeface="Georgia"/>
              <a:ea typeface="Georgia"/>
              <a:cs typeface="Georgia"/>
              <a:sym typeface="Georgia"/>
            </a:endParaRPr>
          </a:p>
        </p:txBody>
      </p:sp>
      <p:sp>
        <p:nvSpPr>
          <p:cNvPr id="239" name="Google Shape;239;p18"/>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18"/>
          <p:cNvSpPr txBox="1"/>
          <p:nvPr/>
        </p:nvSpPr>
        <p:spPr>
          <a:xfrm>
            <a:off x="4405248" y="772262"/>
            <a:ext cx="293687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UTILIZAÇÃO DO MANUAL</a:t>
            </a:r>
            <a:endParaRPr sz="1800">
              <a:solidFill>
                <a:schemeClr val="dk1"/>
              </a:solidFill>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9"/>
          <p:cNvSpPr txBox="1"/>
          <p:nvPr/>
        </p:nvSpPr>
        <p:spPr>
          <a:xfrm>
            <a:off x="683679" y="887882"/>
            <a:ext cx="1558925" cy="2035810"/>
          </a:xfrm>
          <a:prstGeom prst="rect">
            <a:avLst/>
          </a:prstGeom>
          <a:noFill/>
          <a:ln>
            <a:noFill/>
          </a:ln>
        </p:spPr>
        <p:txBody>
          <a:bodyPr anchorCtr="0" anchor="t" bIns="0" lIns="0" spcFirstLastPara="1" rIns="0" wrap="square" tIns="12050">
            <a:spAutoFit/>
          </a:bodyPr>
          <a:lstStyle/>
          <a:p>
            <a:pPr indent="0" lvl="0" marL="65214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5</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Da Nomeação  do Comitê  Compliance</a:t>
            </a:r>
            <a:endParaRPr sz="1950">
              <a:solidFill>
                <a:schemeClr val="dk1"/>
              </a:solidFill>
              <a:latin typeface="Georgia"/>
              <a:ea typeface="Georgia"/>
              <a:cs typeface="Georgia"/>
              <a:sym typeface="Georgia"/>
            </a:endParaRPr>
          </a:p>
        </p:txBody>
      </p:sp>
      <p:sp>
        <p:nvSpPr>
          <p:cNvPr id="246" name="Google Shape;246;p19"/>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19"/>
          <p:cNvSpPr txBox="1"/>
          <p:nvPr/>
        </p:nvSpPr>
        <p:spPr>
          <a:xfrm>
            <a:off x="3620896" y="767689"/>
            <a:ext cx="4507230"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DA ESCOLHA DO COMITÊ COMPLIANCE</a:t>
            </a:r>
            <a:endParaRPr sz="1800">
              <a:solidFill>
                <a:schemeClr val="dk1"/>
              </a:solidFill>
              <a:latin typeface="Georgia"/>
              <a:ea typeface="Georgia"/>
              <a:cs typeface="Georgia"/>
              <a:sym typeface="Georgia"/>
            </a:endParaRPr>
          </a:p>
        </p:txBody>
      </p:sp>
      <p:sp>
        <p:nvSpPr>
          <p:cNvPr id="248" name="Google Shape;248;p19"/>
          <p:cNvSpPr txBox="1"/>
          <p:nvPr/>
        </p:nvSpPr>
        <p:spPr>
          <a:xfrm>
            <a:off x="3113023" y="1447292"/>
            <a:ext cx="5507990" cy="937894"/>
          </a:xfrm>
          <a:prstGeom prst="rect">
            <a:avLst/>
          </a:prstGeom>
          <a:noFill/>
          <a:ln>
            <a:noFill/>
          </a:ln>
        </p:spPr>
        <p:txBody>
          <a:bodyPr anchorCtr="0" anchor="t" bIns="0" lIns="0" spcFirstLastPara="1" rIns="0" wrap="square" tIns="6975">
            <a:spAutoFit/>
          </a:bodyPr>
          <a:lstStyle/>
          <a:p>
            <a:pPr indent="914400" lvl="0" marL="12700" marR="5080" rtl="0" algn="just">
              <a:lnSpc>
                <a:spcPct val="101899"/>
              </a:lnSpc>
              <a:spcBef>
                <a:spcPts val="0"/>
              </a:spcBef>
              <a:spcAft>
                <a:spcPts val="0"/>
              </a:spcAft>
              <a:buNone/>
            </a:pPr>
            <a:r>
              <a:rPr lang="en-US" sz="1500">
                <a:solidFill>
                  <a:schemeClr val="dk1"/>
                </a:solidFill>
                <a:latin typeface="Georgia"/>
                <a:ea typeface="Georgia"/>
                <a:cs typeface="Georgia"/>
                <a:sym typeface="Georgia"/>
              </a:rPr>
              <a:t>A partir do dia 13 de junho o Comitê de Compliance  </a:t>
            </a:r>
            <a:r>
              <a:rPr lang="en-US" sz="1450">
                <a:solidFill>
                  <a:schemeClr val="dk1"/>
                </a:solidFill>
                <a:latin typeface="Georgia"/>
                <a:ea typeface="Georgia"/>
                <a:cs typeface="Georgia"/>
                <a:sym typeface="Georgia"/>
              </a:rPr>
              <a:t>passa a ser determinado por nomeação da administração junto  </a:t>
            </a:r>
            <a:r>
              <a:rPr lang="en-US" sz="1500">
                <a:solidFill>
                  <a:schemeClr val="dk1"/>
                </a:solidFill>
                <a:latin typeface="Georgia"/>
                <a:ea typeface="Georgia"/>
                <a:cs typeface="Georgia"/>
                <a:sym typeface="Georgia"/>
              </a:rPr>
              <a:t>com a presidência do Comitê da Qualidade do ano vigente,  </a:t>
            </a:r>
            <a:r>
              <a:rPr lang="en-US" sz="1450">
                <a:solidFill>
                  <a:schemeClr val="dk1"/>
                </a:solidFill>
                <a:latin typeface="Georgia"/>
                <a:ea typeface="Georgia"/>
                <a:cs typeface="Georgia"/>
                <a:sym typeface="Georgia"/>
              </a:rPr>
              <a:t>considerando os seguintes critérios:</a:t>
            </a:r>
            <a:endParaRPr sz="1450">
              <a:solidFill>
                <a:schemeClr val="dk1"/>
              </a:solidFill>
              <a:latin typeface="Georgia"/>
              <a:ea typeface="Georgia"/>
              <a:cs typeface="Georgia"/>
              <a:sym typeface="Georgia"/>
            </a:endParaRPr>
          </a:p>
        </p:txBody>
      </p:sp>
      <p:sp>
        <p:nvSpPr>
          <p:cNvPr id="249" name="Google Shape;249;p19"/>
          <p:cNvSpPr txBox="1"/>
          <p:nvPr/>
        </p:nvSpPr>
        <p:spPr>
          <a:xfrm>
            <a:off x="3113023" y="2592362"/>
            <a:ext cx="5506720" cy="1852930"/>
          </a:xfrm>
          <a:prstGeom prst="rect">
            <a:avLst/>
          </a:prstGeom>
          <a:noFill/>
          <a:ln>
            <a:noFill/>
          </a:ln>
        </p:spPr>
        <p:txBody>
          <a:bodyPr anchorCtr="0" anchor="t" bIns="0" lIns="0" spcFirstLastPara="1" rIns="0" wrap="square" tIns="12700">
            <a:spAutoFit/>
          </a:bodyPr>
          <a:lstStyle/>
          <a:p>
            <a:pPr indent="-342900" lvl="0" marL="354965" marR="5080" rtl="0" algn="just">
              <a:lnSpc>
                <a:spcPct val="102200"/>
              </a:lnSpc>
              <a:spcBef>
                <a:spcPts val="0"/>
              </a:spcBef>
              <a:spcAft>
                <a:spcPts val="0"/>
              </a:spcAft>
              <a:buClr>
                <a:schemeClr val="dk1"/>
              </a:buClr>
              <a:buSzPts val="1450"/>
              <a:buFont typeface="Georgia"/>
              <a:buAutoNum type="alphaLcParenR"/>
            </a:pPr>
            <a:r>
              <a:rPr lang="en-US" sz="1450">
                <a:solidFill>
                  <a:schemeClr val="dk1"/>
                </a:solidFill>
                <a:latin typeface="Georgia"/>
                <a:ea typeface="Georgia"/>
                <a:cs typeface="Georgia"/>
                <a:sym typeface="Georgia"/>
              </a:rPr>
              <a:t>Consonância com as regras de contratação de perfis  </a:t>
            </a:r>
            <a:r>
              <a:rPr lang="en-US" sz="1500">
                <a:solidFill>
                  <a:schemeClr val="dk1"/>
                </a:solidFill>
                <a:latin typeface="Georgia"/>
                <a:ea typeface="Georgia"/>
                <a:cs typeface="Georgia"/>
                <a:sym typeface="Georgia"/>
              </a:rPr>
              <a:t>comprovadamente aptos ao exercício de atividades jurídicas  </a:t>
            </a:r>
            <a:r>
              <a:rPr lang="en-US" sz="1450">
                <a:solidFill>
                  <a:schemeClr val="dk1"/>
                </a:solidFill>
                <a:latin typeface="Georgia"/>
                <a:ea typeface="Georgia"/>
                <a:cs typeface="Georgia"/>
                <a:sym typeface="Georgia"/>
              </a:rPr>
              <a:t>de acordo com o Reg. PQTA que requer inclusive Certificado  de antecedentes criminais;</a:t>
            </a:r>
            <a:endParaRPr sz="1450">
              <a:solidFill>
                <a:schemeClr val="dk1"/>
              </a:solidFill>
              <a:latin typeface="Georgia"/>
              <a:ea typeface="Georgia"/>
              <a:cs typeface="Georgia"/>
              <a:sym typeface="Georgia"/>
            </a:endParaRPr>
          </a:p>
          <a:p>
            <a:pPr indent="0" lvl="0" marL="0" marR="0" rtl="0" algn="l">
              <a:lnSpc>
                <a:spcPct val="100000"/>
              </a:lnSpc>
              <a:spcBef>
                <a:spcPts val="10"/>
              </a:spcBef>
              <a:spcAft>
                <a:spcPts val="0"/>
              </a:spcAft>
              <a:buClr>
                <a:schemeClr val="dk1"/>
              </a:buClr>
              <a:buSzPts val="1550"/>
              <a:buFont typeface="Georgia"/>
              <a:buNone/>
            </a:pPr>
            <a:r>
              <a:t/>
            </a:r>
            <a:endParaRPr sz="1550">
              <a:solidFill>
                <a:schemeClr val="dk1"/>
              </a:solidFill>
              <a:latin typeface="Georgia"/>
              <a:ea typeface="Georgia"/>
              <a:cs typeface="Georgia"/>
              <a:sym typeface="Georgia"/>
            </a:endParaRPr>
          </a:p>
          <a:p>
            <a:pPr indent="-342900" lvl="0" marL="354965" marR="5080" rtl="0" algn="just">
              <a:lnSpc>
                <a:spcPct val="104000"/>
              </a:lnSpc>
              <a:spcBef>
                <a:spcPts val="5"/>
              </a:spcBef>
              <a:spcAft>
                <a:spcPts val="0"/>
              </a:spcAft>
              <a:buClr>
                <a:schemeClr val="dk1"/>
              </a:buClr>
              <a:buSzPts val="1450"/>
              <a:buFont typeface="Georgia"/>
              <a:buAutoNum type="alphaLcParenR"/>
            </a:pPr>
            <a:r>
              <a:rPr lang="en-US" sz="1450">
                <a:solidFill>
                  <a:schemeClr val="dk1"/>
                </a:solidFill>
                <a:latin typeface="Georgia"/>
                <a:ea typeface="Georgia"/>
                <a:cs typeface="Georgia"/>
                <a:sym typeface="Georgia"/>
              </a:rPr>
              <a:t>Perfil de postura de descrição, resguardados de  confidencialidade e conhecimento aprofundado  de  gestão  por processo;</a:t>
            </a:r>
            <a:endParaRPr sz="1450">
              <a:solidFill>
                <a:schemeClr val="dk1"/>
              </a:solidFill>
              <a:latin typeface="Georgia"/>
              <a:ea typeface="Georgia"/>
              <a:cs typeface="Georgia"/>
              <a:sym typeface="Georgia"/>
            </a:endParaRPr>
          </a:p>
        </p:txBody>
      </p:sp>
      <p:sp>
        <p:nvSpPr>
          <p:cNvPr id="250" name="Google Shape;250;p19"/>
          <p:cNvSpPr txBox="1"/>
          <p:nvPr/>
        </p:nvSpPr>
        <p:spPr>
          <a:xfrm>
            <a:off x="3113023" y="4647857"/>
            <a:ext cx="5506720" cy="1397635"/>
          </a:xfrm>
          <a:prstGeom prst="rect">
            <a:avLst/>
          </a:prstGeom>
          <a:noFill/>
          <a:ln>
            <a:noFill/>
          </a:ln>
        </p:spPr>
        <p:txBody>
          <a:bodyPr anchorCtr="0" anchor="t" bIns="0" lIns="0" spcFirstLastPara="1" rIns="0" wrap="square" tIns="10775">
            <a:spAutoFit/>
          </a:bodyPr>
          <a:lstStyle/>
          <a:p>
            <a:pPr indent="-342900" lvl="0" marL="354965" marR="5080" rtl="0" algn="just">
              <a:lnSpc>
                <a:spcPct val="103099"/>
              </a:lnSpc>
              <a:spcBef>
                <a:spcPts val="0"/>
              </a:spcBef>
              <a:spcAft>
                <a:spcPts val="0"/>
              </a:spcAft>
              <a:buNone/>
            </a:pPr>
            <a:r>
              <a:rPr lang="en-US" sz="1450">
                <a:solidFill>
                  <a:schemeClr val="dk1"/>
                </a:solidFill>
                <a:latin typeface="Georgia"/>
                <a:ea typeface="Georgia"/>
                <a:cs typeface="Georgia"/>
                <a:sym typeface="Georgia"/>
              </a:rPr>
              <a:t>c) Que dos 3 nomes apontados ao menos 1 já seja bacharel em  direito e por isso automaticamente será o Presidente do  referido Comitê, ocorrendo a existência de 2 ou 3 bacharéis,  a escolha do Presidente recairá sob a pessoa  que  possuir  mais tempo de atividade neste tabelionato. Havendo empate  </a:t>
            </a:r>
            <a:r>
              <a:rPr lang="en-US" sz="1500">
                <a:solidFill>
                  <a:schemeClr val="dk1"/>
                </a:solidFill>
                <a:latin typeface="Georgia"/>
                <a:ea typeface="Georgia"/>
                <a:cs typeface="Georgia"/>
                <a:sym typeface="Georgia"/>
              </a:rPr>
              <a:t>neste critério a escolha recairá sobre a pessoa mais velha;</a:t>
            </a:r>
            <a:endParaRPr sz="1500">
              <a:solidFill>
                <a:schemeClr val="dk1"/>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0"/>
          <p:cNvSpPr txBox="1"/>
          <p:nvPr>
            <p:ph type="title"/>
          </p:nvPr>
        </p:nvSpPr>
        <p:spPr>
          <a:xfrm>
            <a:off x="1323594" y="887882"/>
            <a:ext cx="481965" cy="9398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b="1" lang="en-US" sz="6000">
                <a:solidFill>
                  <a:srgbClr val="FFFFFF"/>
                </a:solidFill>
                <a:latin typeface="Georgia"/>
                <a:ea typeface="Georgia"/>
                <a:cs typeface="Georgia"/>
                <a:sym typeface="Georgia"/>
              </a:rPr>
              <a:t>5</a:t>
            </a:r>
            <a:endParaRPr sz="6000">
              <a:latin typeface="Georgia"/>
              <a:ea typeface="Georgia"/>
              <a:cs typeface="Georgia"/>
              <a:sym typeface="Georgia"/>
            </a:endParaRPr>
          </a:p>
        </p:txBody>
      </p:sp>
      <p:sp>
        <p:nvSpPr>
          <p:cNvPr id="256" name="Google Shape;256;p20"/>
          <p:cNvSpPr txBox="1"/>
          <p:nvPr/>
        </p:nvSpPr>
        <p:spPr>
          <a:xfrm>
            <a:off x="683679" y="1996859"/>
            <a:ext cx="1558925" cy="927100"/>
          </a:xfrm>
          <a:prstGeom prst="rect">
            <a:avLst/>
          </a:prstGeom>
          <a:noFill/>
          <a:ln>
            <a:noFill/>
          </a:ln>
        </p:spPr>
        <p:txBody>
          <a:bodyPr anchorCtr="0" anchor="t" bIns="0" lIns="0" spcFirstLastPara="1" rIns="0" wrap="square" tIns="7600">
            <a:spAutoFit/>
          </a:bodyPr>
          <a:lstStyle/>
          <a:p>
            <a:pPr indent="0" lvl="0" marL="12700" marR="5080" rtl="0" algn="ctr">
              <a:lnSpc>
                <a:spcPct val="101600"/>
              </a:lnSpc>
              <a:spcBef>
                <a:spcPts val="0"/>
              </a:spcBef>
              <a:spcAft>
                <a:spcPts val="0"/>
              </a:spcAft>
              <a:buNone/>
            </a:pPr>
            <a:r>
              <a:rPr lang="en-US" sz="1950">
                <a:solidFill>
                  <a:srgbClr val="FFFFFF"/>
                </a:solidFill>
                <a:latin typeface="Georgia"/>
                <a:ea typeface="Georgia"/>
                <a:cs typeface="Georgia"/>
                <a:sym typeface="Georgia"/>
              </a:rPr>
              <a:t>Da Nomeação  do Comitê  Compliance</a:t>
            </a:r>
            <a:endParaRPr sz="1950">
              <a:solidFill>
                <a:schemeClr val="dk1"/>
              </a:solidFill>
              <a:latin typeface="Georgia"/>
              <a:ea typeface="Georgia"/>
              <a:cs typeface="Georgia"/>
              <a:sym typeface="Georgia"/>
            </a:endParaRPr>
          </a:p>
        </p:txBody>
      </p:sp>
      <p:sp>
        <p:nvSpPr>
          <p:cNvPr id="257" name="Google Shape;257;p20"/>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20"/>
          <p:cNvSpPr txBox="1"/>
          <p:nvPr/>
        </p:nvSpPr>
        <p:spPr>
          <a:xfrm>
            <a:off x="3620896" y="767689"/>
            <a:ext cx="4507230"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DA ESCOLHA DO COMITÊ COMPLIANCE</a:t>
            </a:r>
            <a:endParaRPr sz="1800">
              <a:solidFill>
                <a:schemeClr val="dk1"/>
              </a:solidFill>
              <a:latin typeface="Georgia"/>
              <a:ea typeface="Georgia"/>
              <a:cs typeface="Georgia"/>
              <a:sym typeface="Georgia"/>
            </a:endParaRPr>
          </a:p>
        </p:txBody>
      </p:sp>
      <p:sp>
        <p:nvSpPr>
          <p:cNvPr id="259" name="Google Shape;259;p20"/>
          <p:cNvSpPr txBox="1"/>
          <p:nvPr/>
        </p:nvSpPr>
        <p:spPr>
          <a:xfrm>
            <a:off x="3113023" y="1447292"/>
            <a:ext cx="5507990" cy="708660"/>
          </a:xfrm>
          <a:prstGeom prst="rect">
            <a:avLst/>
          </a:prstGeom>
          <a:noFill/>
          <a:ln>
            <a:noFill/>
          </a:ln>
        </p:spPr>
        <p:txBody>
          <a:bodyPr anchorCtr="0" anchor="t" bIns="0" lIns="0" spcFirstLastPara="1" rIns="0" wrap="square" tIns="8875">
            <a:spAutoFit/>
          </a:bodyPr>
          <a:lstStyle/>
          <a:p>
            <a:pPr indent="-342900" lvl="0" marL="354965" marR="5080" rtl="0" algn="just">
              <a:lnSpc>
                <a:spcPct val="101200"/>
              </a:lnSpc>
              <a:spcBef>
                <a:spcPts val="0"/>
              </a:spcBef>
              <a:spcAft>
                <a:spcPts val="0"/>
              </a:spcAft>
              <a:buNone/>
            </a:pPr>
            <a:r>
              <a:rPr lang="en-US" sz="1500">
                <a:solidFill>
                  <a:schemeClr val="dk1"/>
                </a:solidFill>
                <a:latin typeface="Georgia"/>
                <a:ea typeface="Georgia"/>
                <a:cs typeface="Georgia"/>
                <a:sym typeface="Georgia"/>
              </a:rPr>
              <a:t>d) Como elemento motivacional aos participantes do Comitê se  </a:t>
            </a:r>
            <a:r>
              <a:rPr lang="en-US" sz="1450">
                <a:solidFill>
                  <a:schemeClr val="dk1"/>
                </a:solidFill>
                <a:latin typeface="Georgia"/>
                <a:ea typeface="Georgia"/>
                <a:cs typeface="Georgia"/>
                <a:sym typeface="Georgia"/>
              </a:rPr>
              <a:t>concederá o direito de uma folga anual, respeitando os  </a:t>
            </a:r>
            <a:r>
              <a:rPr lang="en-US" sz="1500">
                <a:solidFill>
                  <a:schemeClr val="dk1"/>
                </a:solidFill>
                <a:latin typeface="Georgia"/>
                <a:ea typeface="Georgia"/>
                <a:cs typeface="Georgia"/>
                <a:sym typeface="Georgia"/>
              </a:rPr>
              <a:t>calendários de atividades do cartório.</a:t>
            </a:r>
            <a:endParaRPr sz="1500">
              <a:solidFill>
                <a:schemeClr val="dk1"/>
              </a:solidFill>
              <a:latin typeface="Georgia"/>
              <a:ea typeface="Georgia"/>
              <a:cs typeface="Georgia"/>
              <a:sym typeface="Georg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1"/>
          <p:cNvSpPr txBox="1"/>
          <p:nvPr/>
        </p:nvSpPr>
        <p:spPr>
          <a:xfrm>
            <a:off x="710717" y="887882"/>
            <a:ext cx="1504315" cy="2035810"/>
          </a:xfrm>
          <a:prstGeom prst="rect">
            <a:avLst/>
          </a:prstGeom>
          <a:noFill/>
          <a:ln>
            <a:noFill/>
          </a:ln>
        </p:spPr>
        <p:txBody>
          <a:bodyPr anchorCtr="0" anchor="t" bIns="0" lIns="0" spcFirstLastPara="1" rIns="0" wrap="square" tIns="12050">
            <a:spAutoFit/>
          </a:bodyPr>
          <a:lstStyle/>
          <a:p>
            <a:pPr indent="0" lvl="0" marL="6254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265" name="Google Shape;265;p21"/>
          <p:cNvSpPr txBox="1"/>
          <p:nvPr/>
        </p:nvSpPr>
        <p:spPr>
          <a:xfrm>
            <a:off x="3191764" y="1404289"/>
            <a:ext cx="5666516" cy="590611"/>
          </a:xfrm>
          <a:prstGeom prst="rect">
            <a:avLst/>
          </a:prstGeom>
          <a:noFill/>
          <a:ln>
            <a:noFill/>
          </a:ln>
        </p:spPr>
        <p:txBody>
          <a:bodyPr anchorCtr="0" anchor="t" bIns="0" lIns="0" spcFirstLastPara="1" rIns="0" wrap="square" tIns="12700">
            <a:spAutoFit/>
          </a:bodyPr>
          <a:lstStyle/>
          <a:p>
            <a:pPr indent="229234" lvl="0" marL="12700" marR="5080" rtl="0" algn="l">
              <a:lnSpc>
                <a:spcPct val="153800"/>
              </a:lnSpc>
              <a:spcBef>
                <a:spcPts val="0"/>
              </a:spcBef>
              <a:spcAft>
                <a:spcPts val="0"/>
              </a:spcAft>
              <a:buNone/>
            </a:pPr>
            <a:r>
              <a:rPr lang="en-US" sz="1300">
                <a:solidFill>
                  <a:schemeClr val="dk1"/>
                </a:solidFill>
                <a:latin typeface="Georgia"/>
                <a:ea typeface="Georgia"/>
                <a:cs typeface="Georgia"/>
                <a:sym typeface="Georgia"/>
              </a:rPr>
              <a:t>As violações dessas diretrizes serão investigadas e avaliadas,  pelo Comitê de Compliance com a tratativa a seguir:</a:t>
            </a:r>
            <a:endParaRPr sz="1300">
              <a:solidFill>
                <a:schemeClr val="dk1"/>
              </a:solidFill>
              <a:latin typeface="Georgia"/>
              <a:ea typeface="Georgia"/>
              <a:cs typeface="Georgia"/>
              <a:sym typeface="Georgia"/>
            </a:endParaRPr>
          </a:p>
        </p:txBody>
      </p:sp>
      <p:sp>
        <p:nvSpPr>
          <p:cNvPr id="266" name="Google Shape;266;p21"/>
          <p:cNvSpPr txBox="1"/>
          <p:nvPr/>
        </p:nvSpPr>
        <p:spPr>
          <a:xfrm>
            <a:off x="3214678" y="2078028"/>
            <a:ext cx="5679979" cy="1639551"/>
          </a:xfrm>
          <a:prstGeom prst="rect">
            <a:avLst/>
          </a:prstGeom>
          <a:noFill/>
          <a:ln>
            <a:noFill/>
          </a:ln>
        </p:spPr>
        <p:txBody>
          <a:bodyPr anchorCtr="0" anchor="t" bIns="0" lIns="0" spcFirstLastPara="1" rIns="0" wrap="square" tIns="13325">
            <a:spAutoFit/>
          </a:bodyPr>
          <a:lstStyle/>
          <a:p>
            <a:pPr indent="-283844" lvl="0" marL="295910" marR="5080" rtl="0" algn="just">
              <a:lnSpc>
                <a:spcPct val="100000"/>
              </a:lnSpc>
              <a:spcBef>
                <a:spcPts val="0"/>
              </a:spcBef>
              <a:spcAft>
                <a:spcPts val="0"/>
              </a:spcAft>
              <a:buClr>
                <a:schemeClr val="dk1"/>
              </a:buClr>
              <a:buSzPts val="1300"/>
              <a:buFont typeface="Arial"/>
              <a:buChar char="•"/>
            </a:pPr>
            <a:r>
              <a:rPr lang="en-US" sz="1300">
                <a:solidFill>
                  <a:schemeClr val="dk1"/>
                </a:solidFill>
                <a:latin typeface="Georgia"/>
                <a:ea typeface="Georgia"/>
                <a:cs typeface="Georgia"/>
                <a:sym typeface="Georgia"/>
              </a:rPr>
              <a:t>Acolher denúncias por via dos canais específicos, inclusive  identificar denúncias que por ventura apareçam em outros canais  de comunicação, como por exemplo, e-mail, caixa de sugestão,  comentários em redes sociais, ligações telefônicas, etc.</a:t>
            </a:r>
            <a:endParaRPr sz="1300">
              <a:solidFill>
                <a:schemeClr val="dk1"/>
              </a:solidFill>
              <a:latin typeface="Georgia"/>
              <a:ea typeface="Georgia"/>
              <a:cs typeface="Georgia"/>
              <a:sym typeface="Georgia"/>
            </a:endParaRPr>
          </a:p>
          <a:p>
            <a:pPr indent="-283844" lvl="0" marL="295910" marR="5080" rtl="0" algn="just">
              <a:lnSpc>
                <a:spcPct val="100000"/>
              </a:lnSpc>
              <a:spcBef>
                <a:spcPts val="105"/>
              </a:spcBef>
              <a:spcAft>
                <a:spcPts val="0"/>
              </a:spcAft>
              <a:buNone/>
            </a:pPr>
            <a:r>
              <a:t/>
            </a:r>
            <a:endParaRPr sz="1300">
              <a:solidFill>
                <a:schemeClr val="dk1"/>
              </a:solidFill>
              <a:latin typeface="Georgia"/>
              <a:ea typeface="Georgia"/>
              <a:cs typeface="Georgia"/>
              <a:sym typeface="Georgia"/>
            </a:endParaRPr>
          </a:p>
          <a:p>
            <a:pPr indent="-283844" lvl="0" marL="295910" marR="5080" rtl="0" algn="just">
              <a:lnSpc>
                <a:spcPct val="100000"/>
              </a:lnSpc>
              <a:spcBef>
                <a:spcPts val="105"/>
              </a:spcBef>
              <a:spcAft>
                <a:spcPts val="0"/>
              </a:spcAft>
              <a:buClr>
                <a:schemeClr val="dk1"/>
              </a:buClr>
              <a:buSzPts val="1300"/>
              <a:buFont typeface="Arial"/>
              <a:buChar char="•"/>
            </a:pPr>
            <a:r>
              <a:rPr lang="en-US" sz="1300">
                <a:solidFill>
                  <a:schemeClr val="dk1"/>
                </a:solidFill>
                <a:latin typeface="Georgia"/>
                <a:ea typeface="Georgia"/>
                <a:cs typeface="Georgia"/>
                <a:sym typeface="Georgia"/>
              </a:rPr>
              <a:t>O Comitê reunir-se-á, a cada 03 (três) meses para emitir um relatório circunstanciado das denúncias recebidas no referido período ou da ausências destas. </a:t>
            </a:r>
            <a:endParaRPr sz="1300">
              <a:solidFill>
                <a:schemeClr val="dk1"/>
              </a:solidFill>
              <a:latin typeface="Georgia"/>
              <a:ea typeface="Georgia"/>
              <a:cs typeface="Georgia"/>
              <a:sym typeface="Georgia"/>
            </a:endParaRPr>
          </a:p>
        </p:txBody>
      </p:sp>
      <p:sp>
        <p:nvSpPr>
          <p:cNvPr id="267" name="Google Shape;267;p21"/>
          <p:cNvSpPr txBox="1"/>
          <p:nvPr/>
        </p:nvSpPr>
        <p:spPr>
          <a:xfrm>
            <a:off x="3214678" y="3863978"/>
            <a:ext cx="5647508" cy="2209644"/>
          </a:xfrm>
          <a:prstGeom prst="rect">
            <a:avLst/>
          </a:prstGeom>
          <a:noFill/>
          <a:ln>
            <a:noFill/>
          </a:ln>
        </p:spPr>
        <p:txBody>
          <a:bodyPr anchorCtr="0" anchor="t" bIns="0" lIns="0" spcFirstLastPara="1" rIns="0" wrap="square" tIns="13325">
            <a:spAutoFit/>
          </a:bodyPr>
          <a:lstStyle/>
          <a:p>
            <a:pPr indent="-283844" lvl="0" marL="295910" marR="5080" rtl="0" algn="just">
              <a:lnSpc>
                <a:spcPct val="100000"/>
              </a:lnSpc>
              <a:spcBef>
                <a:spcPts val="0"/>
              </a:spcBef>
              <a:spcAft>
                <a:spcPts val="0"/>
              </a:spcAft>
              <a:buClr>
                <a:schemeClr val="dk1"/>
              </a:buClr>
              <a:buSzPts val="1300"/>
              <a:buFont typeface="Arial"/>
              <a:buChar char="•"/>
            </a:pPr>
            <a:r>
              <a:rPr lang="en-US" sz="1300">
                <a:solidFill>
                  <a:schemeClr val="dk1"/>
                </a:solidFill>
                <a:latin typeface="Georgia"/>
                <a:ea typeface="Georgia"/>
                <a:cs typeface="Georgia"/>
                <a:sym typeface="Georgia"/>
              </a:rPr>
              <a:t>Obs: Cabe também ao Comitê Compliance cuidar de articular com  o Comitê da Qualidade trabalho de endomarketing (divulgação  interativa interna) tanto para que se tenha clareza do  que  configura corrupção e fraude, juntamente com clareza das  consequências de ser pego nessas situações, dar clareza às partes  interessadas do que vem a ser uma denúncia, como formaliza-la e  quão importante realiza-la. Os instrumentos básicos de  endomarketing são: posts nas redes sociais do cartório, Lan  Messenger, e grupo de WhatsApp.</a:t>
            </a:r>
            <a:endParaRPr sz="1300">
              <a:solidFill>
                <a:schemeClr val="dk1"/>
              </a:solidFill>
              <a:latin typeface="Georgia"/>
              <a:ea typeface="Georgia"/>
              <a:cs typeface="Georgia"/>
              <a:sym typeface="Georgia"/>
            </a:endParaRPr>
          </a:p>
          <a:p>
            <a:pPr indent="0" lvl="0" marL="0" marR="0" rtl="0" algn="l">
              <a:lnSpc>
                <a:spcPct val="100000"/>
              </a:lnSpc>
              <a:spcBef>
                <a:spcPts val="45"/>
              </a:spcBef>
              <a:spcAft>
                <a:spcPts val="0"/>
              </a:spcAft>
              <a:buClr>
                <a:schemeClr val="dk1"/>
              </a:buClr>
              <a:buSzPts val="1300"/>
              <a:buFont typeface="Arial"/>
              <a:buNone/>
            </a:pPr>
            <a:r>
              <a:t/>
            </a:r>
            <a:endParaRPr sz="1300">
              <a:solidFill>
                <a:schemeClr val="dk1"/>
              </a:solidFill>
              <a:latin typeface="Georgia"/>
              <a:ea typeface="Georgia"/>
              <a:cs typeface="Georgia"/>
              <a:sym typeface="Georgia"/>
            </a:endParaRPr>
          </a:p>
          <a:p>
            <a:pPr indent="-283844" lvl="0" marL="295910" marR="8890" rtl="0" algn="just">
              <a:lnSpc>
                <a:spcPct val="102099"/>
              </a:lnSpc>
              <a:spcBef>
                <a:spcPts val="0"/>
              </a:spcBef>
              <a:spcAft>
                <a:spcPts val="0"/>
              </a:spcAft>
              <a:buClr>
                <a:schemeClr val="dk1"/>
              </a:buClr>
              <a:buSzPts val="1300"/>
              <a:buFont typeface="Arial"/>
              <a:buChar char="•"/>
            </a:pPr>
            <a:r>
              <a:rPr lang="en-US" sz="1300">
                <a:solidFill>
                  <a:schemeClr val="dk1"/>
                </a:solidFill>
                <a:latin typeface="Georgia"/>
                <a:ea typeface="Georgia"/>
                <a:cs typeface="Georgia"/>
                <a:sym typeface="Georgia"/>
              </a:rPr>
              <a:t>Como especificado na observação anterior, endomarketing sobre  o que gera as denúncias e as consequências se comprovadas.</a:t>
            </a:r>
            <a:endParaRPr sz="1300">
              <a:solidFill>
                <a:schemeClr val="dk1"/>
              </a:solidFill>
              <a:latin typeface="Georgia"/>
              <a:ea typeface="Georgia"/>
              <a:cs typeface="Georgia"/>
              <a:sym typeface="Georgia"/>
            </a:endParaRPr>
          </a:p>
        </p:txBody>
      </p:sp>
      <p:sp>
        <p:nvSpPr>
          <p:cNvPr id="268" name="Google Shape;268;p21"/>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21"/>
          <p:cNvSpPr txBox="1"/>
          <p:nvPr/>
        </p:nvSpPr>
        <p:spPr>
          <a:xfrm>
            <a:off x="5009134" y="772262"/>
            <a:ext cx="173545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DA TRATATIVA</a:t>
            </a:r>
            <a:endParaRPr sz="1800">
              <a:solidFill>
                <a:schemeClr val="dk1"/>
              </a:solidFill>
              <a:latin typeface="Georgia"/>
              <a:ea typeface="Georgia"/>
              <a:cs typeface="Georgia"/>
              <a:sym typeface="Georg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2"/>
          <p:cNvSpPr txBox="1"/>
          <p:nvPr/>
        </p:nvSpPr>
        <p:spPr>
          <a:xfrm>
            <a:off x="710717" y="887882"/>
            <a:ext cx="1504315" cy="2035810"/>
          </a:xfrm>
          <a:prstGeom prst="rect">
            <a:avLst/>
          </a:prstGeom>
          <a:noFill/>
          <a:ln>
            <a:noFill/>
          </a:ln>
        </p:spPr>
        <p:txBody>
          <a:bodyPr anchorCtr="0" anchor="t" bIns="0" lIns="0" spcFirstLastPara="1" rIns="0" wrap="square" tIns="12050">
            <a:spAutoFit/>
          </a:bodyPr>
          <a:lstStyle/>
          <a:p>
            <a:pPr indent="0" lvl="0" marL="6254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275" name="Google Shape;275;p22"/>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22"/>
          <p:cNvSpPr txBox="1"/>
          <p:nvPr/>
        </p:nvSpPr>
        <p:spPr>
          <a:xfrm>
            <a:off x="3927475" y="772262"/>
            <a:ext cx="390334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DO ACOLHIMENTO DA DENÚNCIA</a:t>
            </a:r>
            <a:endParaRPr sz="1800">
              <a:solidFill>
                <a:schemeClr val="dk1"/>
              </a:solidFill>
              <a:latin typeface="Georgia"/>
              <a:ea typeface="Georgia"/>
              <a:cs typeface="Georgia"/>
              <a:sym typeface="Georgia"/>
            </a:endParaRPr>
          </a:p>
        </p:txBody>
      </p:sp>
      <p:sp>
        <p:nvSpPr>
          <p:cNvPr id="277" name="Google Shape;277;p22"/>
          <p:cNvSpPr txBox="1"/>
          <p:nvPr/>
        </p:nvSpPr>
        <p:spPr>
          <a:xfrm>
            <a:off x="3036823" y="1447292"/>
            <a:ext cx="5741035" cy="2538095"/>
          </a:xfrm>
          <a:prstGeom prst="rect">
            <a:avLst/>
          </a:prstGeom>
          <a:noFill/>
          <a:ln>
            <a:noFill/>
          </a:ln>
        </p:spPr>
        <p:txBody>
          <a:bodyPr anchorCtr="0" anchor="t" bIns="0" lIns="0" spcFirstLastPara="1" rIns="0" wrap="square" tIns="8875">
            <a:spAutoFit/>
          </a:bodyPr>
          <a:lstStyle/>
          <a:p>
            <a:pPr indent="-342265" lvl="0" marL="354330" marR="5080" rtl="0" algn="just">
              <a:lnSpc>
                <a:spcPct val="101200"/>
              </a:lnSpc>
              <a:spcBef>
                <a:spcPts val="0"/>
              </a:spcBef>
              <a:spcAft>
                <a:spcPts val="0"/>
              </a:spcAft>
              <a:buClr>
                <a:schemeClr val="dk1"/>
              </a:buClr>
              <a:buSzPts val="1500"/>
              <a:buFont typeface="Georgia"/>
              <a:buAutoNum type="alphaLcParenR"/>
            </a:pPr>
            <a:r>
              <a:rPr lang="en-US" sz="1500">
                <a:solidFill>
                  <a:schemeClr val="dk1"/>
                </a:solidFill>
                <a:latin typeface="Georgia"/>
                <a:ea typeface="Georgia"/>
                <a:cs typeface="Georgia"/>
                <a:sym typeface="Georgia"/>
              </a:rPr>
              <a:t>Uma vez identificada, a denúncia deve ser formalmente levada  </a:t>
            </a:r>
            <a:r>
              <a:rPr lang="en-US" sz="1450">
                <a:solidFill>
                  <a:schemeClr val="dk1"/>
                </a:solidFill>
                <a:latin typeface="Georgia"/>
                <a:ea typeface="Georgia"/>
                <a:cs typeface="Georgia"/>
                <a:sym typeface="Georgia"/>
              </a:rPr>
              <a:t>ao conhecimento do Titular, que deverá se manifestar no prazo  </a:t>
            </a:r>
            <a:r>
              <a:rPr lang="en-US" sz="1500">
                <a:solidFill>
                  <a:schemeClr val="dk1"/>
                </a:solidFill>
                <a:latin typeface="Georgia"/>
                <a:ea typeface="Georgia"/>
                <a:cs typeface="Georgia"/>
                <a:sym typeface="Georgia"/>
              </a:rPr>
              <a:t>máximo de 3 (três dias) a contar do recebimento.</a:t>
            </a:r>
            <a:endParaRPr sz="1500">
              <a:solidFill>
                <a:schemeClr val="dk1"/>
              </a:solidFill>
              <a:latin typeface="Georgia"/>
              <a:ea typeface="Georgia"/>
              <a:cs typeface="Georgia"/>
              <a:sym typeface="Georgia"/>
            </a:endParaRPr>
          </a:p>
          <a:p>
            <a:pPr indent="0" lvl="0" marL="0" marR="0" rtl="0" algn="l">
              <a:lnSpc>
                <a:spcPct val="100000"/>
              </a:lnSpc>
              <a:spcBef>
                <a:spcPts val="10"/>
              </a:spcBef>
              <a:spcAft>
                <a:spcPts val="0"/>
              </a:spcAft>
              <a:buClr>
                <a:schemeClr val="dk1"/>
              </a:buClr>
              <a:buSzPts val="1550"/>
              <a:buFont typeface="Georgia"/>
              <a:buNone/>
            </a:pPr>
            <a:r>
              <a:t/>
            </a:r>
            <a:endParaRPr sz="1550">
              <a:solidFill>
                <a:schemeClr val="dk1"/>
              </a:solidFill>
              <a:latin typeface="Georgia"/>
              <a:ea typeface="Georgia"/>
              <a:cs typeface="Georgia"/>
              <a:sym typeface="Georgia"/>
            </a:endParaRPr>
          </a:p>
          <a:p>
            <a:pPr indent="-342265" lvl="0" marL="354330" marR="5080" rtl="0" algn="just">
              <a:lnSpc>
                <a:spcPct val="102600"/>
              </a:lnSpc>
              <a:spcBef>
                <a:spcPts val="0"/>
              </a:spcBef>
              <a:spcAft>
                <a:spcPts val="0"/>
              </a:spcAft>
              <a:buClr>
                <a:schemeClr val="dk1"/>
              </a:buClr>
              <a:buSzPts val="1500"/>
              <a:buFont typeface="Georgia"/>
              <a:buAutoNum type="alphaLcParenR"/>
            </a:pPr>
            <a:r>
              <a:rPr lang="en-US" sz="1500">
                <a:solidFill>
                  <a:schemeClr val="dk1"/>
                </a:solidFill>
                <a:latin typeface="Georgia"/>
                <a:ea typeface="Georgia"/>
                <a:cs typeface="Georgia"/>
                <a:sym typeface="Georgia"/>
              </a:rPr>
              <a:t>Cabe ao Comitê aguardar posicionamento sobre dar  </a:t>
            </a:r>
            <a:r>
              <a:rPr lang="en-US" sz="1450">
                <a:solidFill>
                  <a:schemeClr val="dk1"/>
                </a:solidFill>
                <a:latin typeface="Georgia"/>
                <a:ea typeface="Georgia"/>
                <a:cs typeface="Georgia"/>
                <a:sym typeface="Georgia"/>
              </a:rPr>
              <a:t>prosseguimento ou não à investigação. Esse posicionamento  </a:t>
            </a:r>
            <a:r>
              <a:rPr lang="en-US" sz="1500">
                <a:solidFill>
                  <a:schemeClr val="dk1"/>
                </a:solidFill>
                <a:latin typeface="Georgia"/>
                <a:ea typeface="Georgia"/>
                <a:cs typeface="Georgia"/>
                <a:sym typeface="Georgia"/>
              </a:rPr>
              <a:t>deve ser requerido na mesma mensagem de conhecimento do  </a:t>
            </a:r>
            <a:r>
              <a:rPr lang="en-US" sz="1450">
                <a:solidFill>
                  <a:schemeClr val="dk1"/>
                </a:solidFill>
                <a:latin typeface="Georgia"/>
                <a:ea typeface="Georgia"/>
                <a:cs typeface="Georgia"/>
                <a:sym typeface="Georgia"/>
              </a:rPr>
              <a:t>Titular para que, em sendo deferida a investigação o mesmo  Titular formalize em resposta a necessidade da investigação, ou,  em sendo indeferida, o Titular formalize ao Comitê justificativa  de não prosseguir a investigação.</a:t>
            </a:r>
            <a:endParaRPr sz="1450">
              <a:solidFill>
                <a:schemeClr val="dk1"/>
              </a:solidFill>
              <a:latin typeface="Georgia"/>
              <a:ea typeface="Georgia"/>
              <a:cs typeface="Georgia"/>
              <a:sym typeface="Georgia"/>
            </a:endParaRPr>
          </a:p>
        </p:txBody>
      </p:sp>
      <p:sp>
        <p:nvSpPr>
          <p:cNvPr id="278" name="Google Shape;278;p22"/>
          <p:cNvSpPr txBox="1"/>
          <p:nvPr/>
        </p:nvSpPr>
        <p:spPr>
          <a:xfrm>
            <a:off x="3036823" y="4192562"/>
            <a:ext cx="5747385" cy="937894"/>
          </a:xfrm>
          <a:prstGeom prst="rect">
            <a:avLst/>
          </a:prstGeom>
          <a:noFill/>
          <a:ln>
            <a:noFill/>
          </a:ln>
        </p:spPr>
        <p:txBody>
          <a:bodyPr anchorCtr="0" anchor="t" bIns="0" lIns="0" spcFirstLastPara="1" rIns="0" wrap="square" tIns="10150">
            <a:spAutoFit/>
          </a:bodyPr>
          <a:lstStyle/>
          <a:p>
            <a:pPr indent="-342265" lvl="0" marL="354330" marR="5080" rtl="0" algn="just">
              <a:lnSpc>
                <a:spcPct val="103299"/>
              </a:lnSpc>
              <a:spcBef>
                <a:spcPts val="0"/>
              </a:spcBef>
              <a:spcAft>
                <a:spcPts val="0"/>
              </a:spcAft>
              <a:buNone/>
            </a:pPr>
            <a:r>
              <a:rPr lang="en-US" sz="1450">
                <a:solidFill>
                  <a:schemeClr val="dk1"/>
                </a:solidFill>
                <a:latin typeface="Georgia"/>
                <a:ea typeface="Georgia"/>
                <a:cs typeface="Georgia"/>
                <a:sym typeface="Georgia"/>
              </a:rPr>
              <a:t>c) Ao prosseguir com a investigação, o Comitê seguirá os seguintes  passos: Requisitar formalmente ao coordenador ou líder  do  setor alvo de denúncia o mapa do processo relativo ao que foi  denunciado.</a:t>
            </a:r>
            <a:endParaRPr sz="1450">
              <a:solidFill>
                <a:schemeClr val="dk1"/>
              </a:solidFill>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3"/>
          <p:cNvSpPr txBox="1"/>
          <p:nvPr/>
        </p:nvSpPr>
        <p:spPr>
          <a:xfrm>
            <a:off x="710717" y="887882"/>
            <a:ext cx="1504315" cy="2035810"/>
          </a:xfrm>
          <a:prstGeom prst="rect">
            <a:avLst/>
          </a:prstGeom>
          <a:noFill/>
          <a:ln>
            <a:noFill/>
          </a:ln>
        </p:spPr>
        <p:txBody>
          <a:bodyPr anchorCtr="0" anchor="t" bIns="0" lIns="0" spcFirstLastPara="1" rIns="0" wrap="square" tIns="12050">
            <a:spAutoFit/>
          </a:bodyPr>
          <a:lstStyle/>
          <a:p>
            <a:pPr indent="0" lvl="0" marL="6254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284" name="Google Shape;284;p23"/>
          <p:cNvSpPr/>
          <p:nvPr/>
        </p:nvSpPr>
        <p:spPr>
          <a:xfrm>
            <a:off x="2987801" y="793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23"/>
          <p:cNvSpPr txBox="1"/>
          <p:nvPr/>
        </p:nvSpPr>
        <p:spPr>
          <a:xfrm>
            <a:off x="3927475" y="772262"/>
            <a:ext cx="3903345" cy="30162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DO ACOLHIMENTO DA DENÚNCIA</a:t>
            </a:r>
            <a:endParaRPr sz="1800">
              <a:solidFill>
                <a:schemeClr val="dk1"/>
              </a:solidFill>
              <a:latin typeface="Georgia"/>
              <a:ea typeface="Georgia"/>
              <a:cs typeface="Georgia"/>
              <a:sym typeface="Georgia"/>
            </a:endParaRPr>
          </a:p>
        </p:txBody>
      </p:sp>
      <p:sp>
        <p:nvSpPr>
          <p:cNvPr id="286" name="Google Shape;286;p23"/>
          <p:cNvSpPr txBox="1"/>
          <p:nvPr/>
        </p:nvSpPr>
        <p:spPr>
          <a:xfrm>
            <a:off x="3036823" y="1447292"/>
            <a:ext cx="5740400" cy="25336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500">
                <a:solidFill>
                  <a:schemeClr val="dk1"/>
                </a:solidFill>
                <a:latin typeface="Georgia"/>
                <a:ea typeface="Georgia"/>
                <a:cs typeface="Georgia"/>
                <a:sym typeface="Georgia"/>
              </a:rPr>
              <a:t>d)	Não havendo o mapa, deve o Comitê requisitar formalmente</a:t>
            </a:r>
            <a:endParaRPr sz="1500">
              <a:solidFill>
                <a:schemeClr val="dk1"/>
              </a:solidFill>
              <a:latin typeface="Georgia"/>
              <a:ea typeface="Georgia"/>
              <a:cs typeface="Georgia"/>
              <a:sym typeface="Georgia"/>
            </a:endParaRPr>
          </a:p>
        </p:txBody>
      </p:sp>
      <p:sp>
        <p:nvSpPr>
          <p:cNvPr id="287" name="Google Shape;287;p23"/>
          <p:cNvSpPr txBox="1"/>
          <p:nvPr/>
        </p:nvSpPr>
        <p:spPr>
          <a:xfrm>
            <a:off x="3379089" y="1677327"/>
            <a:ext cx="5399405" cy="937894"/>
          </a:xfrm>
          <a:prstGeom prst="rect">
            <a:avLst/>
          </a:prstGeom>
          <a:noFill/>
          <a:ln>
            <a:noFill/>
          </a:ln>
        </p:spPr>
        <p:txBody>
          <a:bodyPr anchorCtr="0" anchor="t" bIns="0" lIns="0" spcFirstLastPara="1" rIns="0" wrap="square" tIns="14600">
            <a:spAutoFit/>
          </a:bodyPr>
          <a:lstStyle/>
          <a:p>
            <a:pPr indent="0" lvl="0" marL="12700" marR="5080" rtl="0" algn="just">
              <a:lnSpc>
                <a:spcPct val="101200"/>
              </a:lnSpc>
              <a:spcBef>
                <a:spcPts val="0"/>
              </a:spcBef>
              <a:spcAft>
                <a:spcPts val="0"/>
              </a:spcAft>
              <a:buNone/>
            </a:pPr>
            <a:r>
              <a:rPr lang="en-US" sz="1450">
                <a:solidFill>
                  <a:schemeClr val="dk1"/>
                </a:solidFill>
                <a:latin typeface="Georgia"/>
                <a:ea typeface="Georgia"/>
                <a:cs typeface="Georgia"/>
                <a:sym typeface="Georgia"/>
              </a:rPr>
              <a:t>urgência na disponibilização do referido mapeamento.  </a:t>
            </a:r>
            <a:r>
              <a:rPr lang="en-US" sz="1500">
                <a:solidFill>
                  <a:schemeClr val="dk1"/>
                </a:solidFill>
                <a:latin typeface="Georgia"/>
                <a:ea typeface="Georgia"/>
                <a:cs typeface="Georgia"/>
                <a:sym typeface="Georgia"/>
              </a:rPr>
              <a:t>Considerando a ampla possibilidade de mapas a serem  </a:t>
            </a:r>
            <a:r>
              <a:rPr lang="en-US" sz="1450">
                <a:solidFill>
                  <a:schemeClr val="dk1"/>
                </a:solidFill>
                <a:latin typeface="Georgia"/>
                <a:ea typeface="Georgia"/>
                <a:cs typeface="Georgia"/>
                <a:sym typeface="Georgia"/>
              </a:rPr>
              <a:t>redigidos, e que a redação dos mesmos se iniciou pelos  </a:t>
            </a:r>
            <a:r>
              <a:rPr lang="en-US" sz="1500">
                <a:solidFill>
                  <a:schemeClr val="dk1"/>
                </a:solidFill>
                <a:latin typeface="Georgia"/>
                <a:ea typeface="Georgia"/>
                <a:cs typeface="Georgia"/>
                <a:sym typeface="Georgia"/>
              </a:rPr>
              <a:t>principais processos fins, tendo por isso definido como objetivo</a:t>
            </a:r>
            <a:endParaRPr sz="1500">
              <a:solidFill>
                <a:schemeClr val="dk1"/>
              </a:solidFill>
              <a:latin typeface="Georgia"/>
              <a:ea typeface="Georgia"/>
              <a:cs typeface="Georgia"/>
              <a:sym typeface="Georgia"/>
            </a:endParaRPr>
          </a:p>
        </p:txBody>
      </p:sp>
      <p:sp>
        <p:nvSpPr>
          <p:cNvPr id="288" name="Google Shape;288;p23"/>
          <p:cNvSpPr txBox="1"/>
          <p:nvPr/>
        </p:nvSpPr>
        <p:spPr>
          <a:xfrm>
            <a:off x="3379089" y="2592362"/>
            <a:ext cx="5400040" cy="478155"/>
          </a:xfrm>
          <a:prstGeom prst="rect">
            <a:avLst/>
          </a:prstGeom>
          <a:noFill/>
          <a:ln>
            <a:noFill/>
          </a:ln>
        </p:spPr>
        <p:txBody>
          <a:bodyPr anchorCtr="0" anchor="t" bIns="0" lIns="0" spcFirstLastPara="1" rIns="0" wrap="square" tIns="17775">
            <a:spAutoFit/>
          </a:bodyPr>
          <a:lstStyle/>
          <a:p>
            <a:pPr indent="0" lvl="0" marL="12700" marR="0" rtl="0" algn="l">
              <a:lnSpc>
                <a:spcPct val="119655"/>
              </a:lnSpc>
              <a:spcBef>
                <a:spcPts val="0"/>
              </a:spcBef>
              <a:spcAft>
                <a:spcPts val="0"/>
              </a:spcAft>
              <a:buNone/>
            </a:pPr>
            <a:r>
              <a:rPr lang="en-US" sz="1450">
                <a:solidFill>
                  <a:schemeClr val="dk1"/>
                </a:solidFill>
                <a:latin typeface="Georgia"/>
                <a:ea typeface="Georgia"/>
                <a:cs typeface="Georgia"/>
                <a:sym typeface="Georgia"/>
              </a:rPr>
              <a:t>estratégico,	no	Mapa	Estratégico	do	cartório,	a	redação</a:t>
            </a:r>
            <a:endParaRPr sz="1450">
              <a:solidFill>
                <a:schemeClr val="dk1"/>
              </a:solidFill>
              <a:latin typeface="Georgia"/>
              <a:ea typeface="Georgia"/>
              <a:cs typeface="Georgia"/>
              <a:sym typeface="Georgia"/>
            </a:endParaRPr>
          </a:p>
          <a:p>
            <a:pPr indent="0" lvl="0" marL="12700" marR="0" rtl="0" algn="l">
              <a:lnSpc>
                <a:spcPct val="119666"/>
              </a:lnSpc>
              <a:spcBef>
                <a:spcPts val="0"/>
              </a:spcBef>
              <a:spcAft>
                <a:spcPts val="0"/>
              </a:spcAft>
              <a:buNone/>
            </a:pPr>
            <a:r>
              <a:rPr lang="en-US" sz="1500">
                <a:solidFill>
                  <a:schemeClr val="dk1"/>
                </a:solidFill>
                <a:latin typeface="Georgia"/>
                <a:ea typeface="Georgia"/>
                <a:cs typeface="Georgia"/>
                <a:sym typeface="Georgia"/>
              </a:rPr>
              <a:t>permanente de mapas de processos respeitando como meta 2</a:t>
            </a:r>
            <a:endParaRPr sz="1500">
              <a:solidFill>
                <a:schemeClr val="dk1"/>
              </a:solidFill>
              <a:latin typeface="Georgia"/>
              <a:ea typeface="Georgia"/>
              <a:cs typeface="Georgia"/>
              <a:sym typeface="Georgia"/>
            </a:endParaRPr>
          </a:p>
        </p:txBody>
      </p:sp>
      <p:sp>
        <p:nvSpPr>
          <p:cNvPr id="289" name="Google Shape;289;p23"/>
          <p:cNvSpPr txBox="1"/>
          <p:nvPr/>
        </p:nvSpPr>
        <p:spPr>
          <a:xfrm>
            <a:off x="3036823" y="3047530"/>
            <a:ext cx="5745480" cy="2767965"/>
          </a:xfrm>
          <a:prstGeom prst="rect">
            <a:avLst/>
          </a:prstGeom>
          <a:noFill/>
          <a:ln>
            <a:noFill/>
          </a:ln>
        </p:spPr>
        <p:txBody>
          <a:bodyPr anchorCtr="0" anchor="t" bIns="0" lIns="0" spcFirstLastPara="1" rIns="0" wrap="square" tIns="9525">
            <a:spAutoFit/>
          </a:bodyPr>
          <a:lstStyle/>
          <a:p>
            <a:pPr indent="0" lvl="0" marL="354330" marR="5080" rtl="0" algn="just">
              <a:lnSpc>
                <a:spcPct val="103499"/>
              </a:lnSpc>
              <a:spcBef>
                <a:spcPts val="0"/>
              </a:spcBef>
              <a:spcAft>
                <a:spcPts val="0"/>
              </a:spcAft>
              <a:buNone/>
            </a:pPr>
            <a:r>
              <a:rPr lang="en-US" sz="1450">
                <a:solidFill>
                  <a:schemeClr val="dk1"/>
                </a:solidFill>
                <a:latin typeface="Georgia"/>
                <a:ea typeface="Georgia"/>
                <a:cs typeface="Georgia"/>
                <a:sym typeface="Georgia"/>
              </a:rPr>
              <a:t>mapas por mês por setor, há a possibilidade de não haver um  mapa de processo definido a ser oferecido a investigação do  Comitê de Compliance. Portanto, é prerrogativa desse Comitê  requerer urgência em um mapeamento do processo alvo de  denúncia.</a:t>
            </a:r>
            <a:endParaRPr sz="1450">
              <a:solidFill>
                <a:schemeClr val="dk1"/>
              </a:solidFill>
              <a:latin typeface="Georgia"/>
              <a:ea typeface="Georgia"/>
              <a:cs typeface="Georgia"/>
              <a:sym typeface="Georgia"/>
            </a:endParaRPr>
          </a:p>
          <a:p>
            <a:pPr indent="0" lvl="0" marL="0" marR="0" rtl="0" algn="l">
              <a:lnSpc>
                <a:spcPct val="100000"/>
              </a:lnSpc>
              <a:spcBef>
                <a:spcPts val="10"/>
              </a:spcBef>
              <a:spcAft>
                <a:spcPts val="0"/>
              </a:spcAft>
              <a:buNone/>
            </a:pPr>
            <a:r>
              <a:t/>
            </a:r>
            <a:endParaRPr sz="1600">
              <a:solidFill>
                <a:schemeClr val="dk1"/>
              </a:solidFill>
              <a:latin typeface="Georgia"/>
              <a:ea typeface="Georgia"/>
              <a:cs typeface="Georgia"/>
              <a:sym typeface="Georgia"/>
            </a:endParaRPr>
          </a:p>
          <a:p>
            <a:pPr indent="-342265" lvl="0" marL="354330" marR="8890" rtl="0" algn="just">
              <a:lnSpc>
                <a:spcPct val="103200"/>
              </a:lnSpc>
              <a:spcBef>
                <a:spcPts val="0"/>
              </a:spcBef>
              <a:spcAft>
                <a:spcPts val="0"/>
              </a:spcAft>
              <a:buNone/>
            </a:pPr>
            <a:r>
              <a:rPr lang="en-US" sz="1450">
                <a:solidFill>
                  <a:schemeClr val="dk1"/>
                </a:solidFill>
                <a:latin typeface="Georgia"/>
                <a:ea typeface="Georgia"/>
                <a:cs typeface="Georgia"/>
                <a:sym typeface="Georgia"/>
              </a:rPr>
              <a:t>e) Uma vez com o mapa em mãos o Comitê Compliance terá  condições de estudar o processo alvo de denúncia, determinar  quais os desvios normativos possam  ter sido  cometidos, além  de determinar se os riscos desse processo foram considerados e  devidamente tratados. Considerar ainda qual o grau de relação  que os riscos possuem com a denúncia.</a:t>
            </a:r>
            <a:endParaRPr sz="1450">
              <a:solidFill>
                <a:schemeClr val="dk1"/>
              </a:solidFill>
              <a:latin typeface="Georgia"/>
              <a:ea typeface="Georgia"/>
              <a:cs typeface="Georgia"/>
              <a:sym typeface="Georgi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4"/>
          <p:cNvSpPr txBox="1"/>
          <p:nvPr/>
        </p:nvSpPr>
        <p:spPr>
          <a:xfrm>
            <a:off x="710717" y="887882"/>
            <a:ext cx="1504315" cy="2035810"/>
          </a:xfrm>
          <a:prstGeom prst="rect">
            <a:avLst/>
          </a:prstGeom>
          <a:noFill/>
          <a:ln>
            <a:noFill/>
          </a:ln>
        </p:spPr>
        <p:txBody>
          <a:bodyPr anchorCtr="0" anchor="t" bIns="0" lIns="0" spcFirstLastPara="1" rIns="0" wrap="square" tIns="12050">
            <a:spAutoFit/>
          </a:bodyPr>
          <a:lstStyle/>
          <a:p>
            <a:pPr indent="0" lvl="0" marL="6254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295" name="Google Shape;295;p24"/>
          <p:cNvSpPr/>
          <p:nvPr/>
        </p:nvSpPr>
        <p:spPr>
          <a:xfrm>
            <a:off x="2987801" y="688975"/>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24"/>
          <p:cNvSpPr txBox="1"/>
          <p:nvPr/>
        </p:nvSpPr>
        <p:spPr>
          <a:xfrm>
            <a:off x="3927475" y="667779"/>
            <a:ext cx="3902710" cy="30162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DO ACOLHIMENTO DA DENÚNCIA</a:t>
            </a:r>
            <a:endParaRPr sz="1800">
              <a:solidFill>
                <a:schemeClr val="dk1"/>
              </a:solidFill>
              <a:latin typeface="Georgia"/>
              <a:ea typeface="Georgia"/>
              <a:cs typeface="Georgia"/>
              <a:sym typeface="Georgia"/>
            </a:endParaRPr>
          </a:p>
        </p:txBody>
      </p:sp>
      <p:sp>
        <p:nvSpPr>
          <p:cNvPr id="297" name="Google Shape;297;p24"/>
          <p:cNvSpPr txBox="1"/>
          <p:nvPr/>
        </p:nvSpPr>
        <p:spPr>
          <a:xfrm>
            <a:off x="2976498" y="1460157"/>
            <a:ext cx="5847715" cy="937894"/>
          </a:xfrm>
          <a:prstGeom prst="rect">
            <a:avLst/>
          </a:prstGeom>
          <a:noFill/>
          <a:ln>
            <a:noFill/>
          </a:ln>
        </p:spPr>
        <p:txBody>
          <a:bodyPr anchorCtr="0" anchor="t" bIns="0" lIns="0" spcFirstLastPara="1" rIns="0" wrap="square" tIns="14600">
            <a:spAutoFit/>
          </a:bodyPr>
          <a:lstStyle/>
          <a:p>
            <a:pPr indent="-342900" lvl="0" marL="354965" marR="5080" rtl="0" algn="just">
              <a:lnSpc>
                <a:spcPct val="101200"/>
              </a:lnSpc>
              <a:spcBef>
                <a:spcPts val="0"/>
              </a:spcBef>
              <a:spcAft>
                <a:spcPts val="0"/>
              </a:spcAft>
              <a:buNone/>
            </a:pPr>
            <a:r>
              <a:rPr lang="en-US" sz="1450">
                <a:solidFill>
                  <a:schemeClr val="dk1"/>
                </a:solidFill>
                <a:latin typeface="Georgia"/>
                <a:ea typeface="Georgia"/>
                <a:cs typeface="Georgia"/>
                <a:sym typeface="Georgia"/>
              </a:rPr>
              <a:t>f) À medida que o Comitê  cumpre  o  processo  acima  descrito  </a:t>
            </a:r>
            <a:r>
              <a:rPr lang="en-US" sz="1500">
                <a:solidFill>
                  <a:schemeClr val="dk1"/>
                </a:solidFill>
                <a:latin typeface="Georgia"/>
                <a:ea typeface="Georgia"/>
                <a:cs typeface="Georgia"/>
                <a:sym typeface="Georgia"/>
              </a:rPr>
              <a:t>levanta evidências, sempre formalmente, na direção de deferir ou  </a:t>
            </a:r>
            <a:r>
              <a:rPr lang="en-US" sz="1450">
                <a:solidFill>
                  <a:schemeClr val="dk1"/>
                </a:solidFill>
                <a:latin typeface="Georgia"/>
                <a:ea typeface="Georgia"/>
                <a:cs typeface="Georgia"/>
                <a:sym typeface="Georgia"/>
              </a:rPr>
              <a:t>indeferir a denúncia. A reunião dessas evidências culmina num  </a:t>
            </a:r>
            <a:r>
              <a:rPr lang="en-US" sz="1500">
                <a:solidFill>
                  <a:schemeClr val="dk1"/>
                </a:solidFill>
                <a:latin typeface="Georgia"/>
                <a:ea typeface="Georgia"/>
                <a:cs typeface="Georgia"/>
                <a:sym typeface="Georgia"/>
              </a:rPr>
              <a:t>dossiê que retrata a consistência ou inconsistência da denúncia.</a:t>
            </a:r>
            <a:endParaRPr sz="1500">
              <a:solidFill>
                <a:schemeClr val="dk1"/>
              </a:solidFill>
              <a:latin typeface="Georgia"/>
              <a:ea typeface="Georgia"/>
              <a:cs typeface="Georgia"/>
              <a:sym typeface="Georgia"/>
            </a:endParaRPr>
          </a:p>
        </p:txBody>
      </p:sp>
      <p:sp>
        <p:nvSpPr>
          <p:cNvPr id="298" name="Google Shape;298;p24"/>
          <p:cNvSpPr txBox="1"/>
          <p:nvPr/>
        </p:nvSpPr>
        <p:spPr>
          <a:xfrm>
            <a:off x="2976498" y="2604897"/>
            <a:ext cx="5848985" cy="1852930"/>
          </a:xfrm>
          <a:prstGeom prst="rect">
            <a:avLst/>
          </a:prstGeom>
          <a:noFill/>
          <a:ln>
            <a:noFill/>
          </a:ln>
        </p:spPr>
        <p:txBody>
          <a:bodyPr anchorCtr="0" anchor="t" bIns="0" lIns="0" spcFirstLastPara="1" rIns="0" wrap="square" tIns="7600">
            <a:spAutoFit/>
          </a:bodyPr>
          <a:lstStyle/>
          <a:p>
            <a:pPr indent="-342900" lvl="0" marL="354965" marR="5080" rtl="0" algn="just">
              <a:lnSpc>
                <a:spcPct val="101800"/>
              </a:lnSpc>
              <a:spcBef>
                <a:spcPts val="0"/>
              </a:spcBef>
              <a:spcAft>
                <a:spcPts val="0"/>
              </a:spcAft>
              <a:buNone/>
            </a:pPr>
            <a:r>
              <a:rPr lang="en-US" sz="1500">
                <a:solidFill>
                  <a:schemeClr val="dk1"/>
                </a:solidFill>
                <a:latin typeface="Georgia"/>
                <a:ea typeface="Georgia"/>
                <a:cs typeface="Georgia"/>
                <a:sym typeface="Georgia"/>
              </a:rPr>
              <a:t>g) Caso haja necessidade de cumprir em diligencias entrevistas com  </a:t>
            </a:r>
            <a:r>
              <a:rPr lang="en-US" sz="1450">
                <a:solidFill>
                  <a:schemeClr val="dk1"/>
                </a:solidFill>
                <a:latin typeface="Georgia"/>
                <a:ea typeface="Georgia"/>
                <a:cs typeface="Georgia"/>
                <a:sym typeface="Georgia"/>
              </a:rPr>
              <a:t>os denunciados as mesmas devem obedecer a seguinte estrutura:  </a:t>
            </a:r>
            <a:r>
              <a:rPr lang="en-US" sz="1500">
                <a:solidFill>
                  <a:schemeClr val="dk1"/>
                </a:solidFill>
                <a:latin typeface="Georgia"/>
                <a:ea typeface="Georgia"/>
                <a:cs typeface="Georgia"/>
                <a:sym typeface="Georgia"/>
              </a:rPr>
              <a:t>sempre com a participação dos 3 membros do Comitê  </a:t>
            </a:r>
            <a:r>
              <a:rPr lang="en-US" sz="1450">
                <a:solidFill>
                  <a:schemeClr val="dk1"/>
                </a:solidFill>
                <a:latin typeface="Georgia"/>
                <a:ea typeface="Georgia"/>
                <a:cs typeface="Georgia"/>
                <a:sym typeface="Georgia"/>
              </a:rPr>
              <a:t>Compliance; sempre focando objetivamente o tema da denúncia;  </a:t>
            </a:r>
            <a:r>
              <a:rPr lang="en-US" sz="1500">
                <a:solidFill>
                  <a:schemeClr val="dk1"/>
                </a:solidFill>
                <a:latin typeface="Georgia"/>
                <a:ea typeface="Georgia"/>
                <a:cs typeface="Georgia"/>
                <a:sym typeface="Georgia"/>
              </a:rPr>
              <a:t>sempre gerando documento ata que deve ser lido ao depoente  </a:t>
            </a:r>
            <a:r>
              <a:rPr lang="en-US" sz="1450">
                <a:solidFill>
                  <a:schemeClr val="dk1"/>
                </a:solidFill>
                <a:latin typeface="Georgia"/>
                <a:ea typeface="Georgia"/>
                <a:cs typeface="Georgia"/>
                <a:sym typeface="Georgia"/>
              </a:rPr>
              <a:t>que por sua vez aprovará a redação realizada assinando a sua  </a:t>
            </a:r>
            <a:r>
              <a:rPr lang="en-US" sz="1500">
                <a:solidFill>
                  <a:schemeClr val="dk1"/>
                </a:solidFill>
                <a:latin typeface="Georgia"/>
                <a:ea typeface="Georgia"/>
                <a:cs typeface="Georgia"/>
                <a:sym typeface="Georgia"/>
              </a:rPr>
              <a:t>entrevista; e sempre garantindo </a:t>
            </a:r>
            <a:r>
              <a:rPr b="1" lang="en-US" sz="1500">
                <a:solidFill>
                  <a:schemeClr val="dk1"/>
                </a:solidFill>
                <a:latin typeface="Georgia"/>
                <a:ea typeface="Georgia"/>
                <a:cs typeface="Georgia"/>
                <a:sym typeface="Georgia"/>
              </a:rPr>
              <a:t>CONFIDENCIALIDADE</a:t>
            </a:r>
            <a:r>
              <a:rPr lang="en-US" sz="1500">
                <a:solidFill>
                  <a:schemeClr val="dk1"/>
                </a:solidFill>
                <a:latin typeface="Georgia"/>
                <a:ea typeface="Georgia"/>
                <a:cs typeface="Georgia"/>
                <a:sym typeface="Georgia"/>
              </a:rPr>
              <a:t>.  </a:t>
            </a:r>
            <a:r>
              <a:rPr lang="en-US" sz="1450">
                <a:solidFill>
                  <a:schemeClr val="dk1"/>
                </a:solidFill>
                <a:latin typeface="Georgia"/>
                <a:ea typeface="Georgia"/>
                <a:cs typeface="Georgia"/>
                <a:sym typeface="Georgia"/>
              </a:rPr>
              <a:t>Esse documento será anexado às demais evidências.</a:t>
            </a:r>
            <a:endParaRPr sz="1450">
              <a:solidFill>
                <a:schemeClr val="dk1"/>
              </a:solidFill>
              <a:latin typeface="Georgia"/>
              <a:ea typeface="Georgia"/>
              <a:cs typeface="Georgia"/>
              <a:sym typeface="Georgia"/>
            </a:endParaRPr>
          </a:p>
        </p:txBody>
      </p:sp>
      <p:sp>
        <p:nvSpPr>
          <p:cNvPr id="299" name="Google Shape;299;p24"/>
          <p:cNvSpPr txBox="1"/>
          <p:nvPr/>
        </p:nvSpPr>
        <p:spPr>
          <a:xfrm>
            <a:off x="2976498" y="4660430"/>
            <a:ext cx="5845175" cy="1397635"/>
          </a:xfrm>
          <a:prstGeom prst="rect">
            <a:avLst/>
          </a:prstGeom>
          <a:noFill/>
          <a:ln>
            <a:noFill/>
          </a:ln>
        </p:spPr>
        <p:txBody>
          <a:bodyPr anchorCtr="0" anchor="t" bIns="0" lIns="0" spcFirstLastPara="1" rIns="0" wrap="square" tIns="9525">
            <a:spAutoFit/>
          </a:bodyPr>
          <a:lstStyle/>
          <a:p>
            <a:pPr indent="-342900" lvl="0" marL="354965" marR="5080" rtl="0" algn="just">
              <a:lnSpc>
                <a:spcPct val="103600"/>
              </a:lnSpc>
              <a:spcBef>
                <a:spcPts val="0"/>
              </a:spcBef>
              <a:spcAft>
                <a:spcPts val="0"/>
              </a:spcAft>
              <a:buNone/>
            </a:pPr>
            <a:r>
              <a:rPr lang="en-US" sz="1450">
                <a:solidFill>
                  <a:schemeClr val="dk1"/>
                </a:solidFill>
                <a:latin typeface="Georgia"/>
                <a:ea typeface="Georgia"/>
                <a:cs typeface="Georgia"/>
                <a:sym typeface="Georgia"/>
              </a:rPr>
              <a:t>h) Com as evidências reunidas deve o  Comitê  encaminha-las  de  volta ao Titular para que decisões sejam fundamentadas e  implementadas de forma imparcial e impessoal como resposta à  denúncia caso deferida. Caso indeferida, consequências por  denúncias sem fundamento podem ser aplicadas, também de  forma imparcial e impessoal.</a:t>
            </a:r>
            <a:endParaRPr sz="1450">
              <a:solidFill>
                <a:schemeClr val="dk1"/>
              </a:solidFill>
              <a:latin typeface="Georgia"/>
              <a:ea typeface="Georgia"/>
              <a:cs typeface="Georgia"/>
              <a:sym typeface="Georgi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5"/>
          <p:cNvSpPr txBox="1"/>
          <p:nvPr/>
        </p:nvSpPr>
        <p:spPr>
          <a:xfrm>
            <a:off x="710717" y="887882"/>
            <a:ext cx="1504315" cy="2035810"/>
          </a:xfrm>
          <a:prstGeom prst="rect">
            <a:avLst/>
          </a:prstGeom>
          <a:noFill/>
          <a:ln>
            <a:noFill/>
          </a:ln>
        </p:spPr>
        <p:txBody>
          <a:bodyPr anchorCtr="0" anchor="t" bIns="0" lIns="0" spcFirstLastPara="1" rIns="0" wrap="square" tIns="12050">
            <a:spAutoFit/>
          </a:bodyPr>
          <a:lstStyle/>
          <a:p>
            <a:pPr indent="0" lvl="0" marL="625475" marR="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solidFill>
                <a:schemeClr val="dk1"/>
              </a:solidFill>
              <a:latin typeface="Georgia"/>
              <a:ea typeface="Georgia"/>
              <a:cs typeface="Georgia"/>
              <a:sym typeface="Georgia"/>
            </a:endParaRPr>
          </a:p>
          <a:p>
            <a:pPr indent="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305" name="Google Shape;305;p25"/>
          <p:cNvSpPr/>
          <p:nvPr/>
        </p:nvSpPr>
        <p:spPr>
          <a:xfrm>
            <a:off x="2987801" y="688975"/>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25"/>
          <p:cNvSpPr txBox="1"/>
          <p:nvPr/>
        </p:nvSpPr>
        <p:spPr>
          <a:xfrm>
            <a:off x="3927475" y="667779"/>
            <a:ext cx="3902710" cy="30162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DO ACOLHIMENTO DA DENÚNCIA</a:t>
            </a:r>
            <a:endParaRPr sz="1800">
              <a:solidFill>
                <a:schemeClr val="dk1"/>
              </a:solidFill>
              <a:latin typeface="Georgia"/>
              <a:ea typeface="Georgia"/>
              <a:cs typeface="Georgia"/>
              <a:sym typeface="Georgia"/>
            </a:endParaRPr>
          </a:p>
        </p:txBody>
      </p:sp>
      <p:sp>
        <p:nvSpPr>
          <p:cNvPr id="307" name="Google Shape;307;p25"/>
          <p:cNvSpPr txBox="1"/>
          <p:nvPr/>
        </p:nvSpPr>
        <p:spPr>
          <a:xfrm>
            <a:off x="2956560" y="1440045"/>
            <a:ext cx="5825490" cy="1026160"/>
          </a:xfrm>
          <a:prstGeom prst="rect">
            <a:avLst/>
          </a:prstGeom>
          <a:noFill/>
          <a:ln>
            <a:noFill/>
          </a:ln>
        </p:spPr>
        <p:txBody>
          <a:bodyPr anchorCtr="0" anchor="t" bIns="0" lIns="0" spcFirstLastPara="1" rIns="0" wrap="square" tIns="11425">
            <a:spAutoFit/>
          </a:bodyPr>
          <a:lstStyle/>
          <a:p>
            <a:pPr indent="-342900" lvl="0" marL="354965" marR="5080" rtl="0" algn="just">
              <a:lnSpc>
                <a:spcPct val="150900"/>
              </a:lnSpc>
              <a:spcBef>
                <a:spcPts val="0"/>
              </a:spcBef>
              <a:spcAft>
                <a:spcPts val="0"/>
              </a:spcAft>
              <a:buNone/>
            </a:pPr>
            <a:r>
              <a:rPr lang="en-US" sz="1450">
                <a:solidFill>
                  <a:schemeClr val="dk1"/>
                </a:solidFill>
                <a:latin typeface="Georgia"/>
                <a:ea typeface="Georgia"/>
                <a:cs typeface="Georgia"/>
                <a:sym typeface="Georgia"/>
              </a:rPr>
              <a:t>i)   Durante todo esse processo, conjuntamente à confidencialidade  e imparcialidade, deve o Comitê ser agraciado com  independência, e autonomia para conduzir as investigações.</a:t>
            </a:r>
            <a:endParaRPr sz="1450">
              <a:solidFill>
                <a:schemeClr val="dk1"/>
              </a:solidFill>
              <a:latin typeface="Georgia"/>
              <a:ea typeface="Georgia"/>
              <a:cs typeface="Georgia"/>
              <a:sym typeface="Georgia"/>
            </a:endParaRPr>
          </a:p>
        </p:txBody>
      </p:sp>
      <p:sp>
        <p:nvSpPr>
          <p:cNvPr id="308" name="Google Shape;308;p25"/>
          <p:cNvSpPr/>
          <p:nvPr/>
        </p:nvSpPr>
        <p:spPr>
          <a:xfrm>
            <a:off x="3010280" y="26987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60" y="480059"/>
                </a:lnTo>
                <a:lnTo>
                  <a:pt x="5768594" y="453389"/>
                </a:lnTo>
                <a:lnTo>
                  <a:pt x="5775198" y="420623"/>
                </a:lnTo>
                <a:lnTo>
                  <a:pt x="5775198" y="84073"/>
                </a:lnTo>
                <a:lnTo>
                  <a:pt x="5768594" y="51307"/>
                </a:lnTo>
                <a:lnTo>
                  <a:pt x="5750560"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25"/>
          <p:cNvSpPr txBox="1"/>
          <p:nvPr/>
        </p:nvSpPr>
        <p:spPr>
          <a:xfrm>
            <a:off x="3020567" y="2678531"/>
            <a:ext cx="5831205" cy="2334260"/>
          </a:xfrm>
          <a:prstGeom prst="rect">
            <a:avLst/>
          </a:prstGeom>
          <a:noFill/>
          <a:ln>
            <a:noFill/>
          </a:ln>
        </p:spPr>
        <p:txBody>
          <a:bodyPr anchorCtr="0" anchor="t" bIns="0" lIns="0" spcFirstLastPara="1" rIns="0" wrap="square" tIns="13950">
            <a:spAutoFit/>
          </a:bodyPr>
          <a:lstStyle/>
          <a:p>
            <a:pPr indent="0" lvl="0" marL="0" marR="73025" rtl="0" algn="ctr">
              <a:lnSpc>
                <a:spcPct val="100000"/>
              </a:lnSpc>
              <a:spcBef>
                <a:spcPts val="0"/>
              </a:spcBef>
              <a:spcAft>
                <a:spcPts val="0"/>
              </a:spcAft>
              <a:buNone/>
            </a:pPr>
            <a:r>
              <a:rPr lang="en-US" sz="1800">
                <a:solidFill>
                  <a:srgbClr val="FFFFFF"/>
                </a:solidFill>
                <a:latin typeface="Georgia"/>
                <a:ea typeface="Georgia"/>
                <a:cs typeface="Georgia"/>
                <a:sym typeface="Georgia"/>
              </a:rPr>
              <a:t>DO ENVOLVIMENTO DOS MEMBROS DO COMITÊ</a:t>
            </a:r>
            <a:endParaRPr sz="1800">
              <a:solidFill>
                <a:schemeClr val="dk1"/>
              </a:solidFill>
              <a:latin typeface="Georgia"/>
              <a:ea typeface="Georgia"/>
              <a:cs typeface="Georgia"/>
              <a:sym typeface="Georgia"/>
            </a:endParaRPr>
          </a:p>
          <a:p>
            <a:pPr indent="0" lvl="0" marL="0" marR="67945" rtl="0" algn="ctr">
              <a:lnSpc>
                <a:spcPct val="100000"/>
              </a:lnSpc>
              <a:spcBef>
                <a:spcPts val="5"/>
              </a:spcBef>
              <a:spcAft>
                <a:spcPts val="0"/>
              </a:spcAft>
              <a:buNone/>
            </a:pPr>
            <a:r>
              <a:rPr lang="en-US" sz="1800">
                <a:solidFill>
                  <a:srgbClr val="FFFFFF"/>
                </a:solidFill>
                <a:latin typeface="Georgia"/>
                <a:ea typeface="Georgia"/>
                <a:cs typeface="Georgia"/>
                <a:sym typeface="Georgia"/>
              </a:rPr>
              <a:t>EM DENÚNCIAS</a:t>
            </a:r>
            <a:endParaRPr sz="1800">
              <a:solidFill>
                <a:schemeClr val="dk1"/>
              </a:solidFill>
              <a:latin typeface="Georgia"/>
              <a:ea typeface="Georgia"/>
              <a:cs typeface="Georgia"/>
              <a:sym typeface="Georgia"/>
            </a:endParaRPr>
          </a:p>
          <a:p>
            <a:pPr indent="-283844" lvl="0" marL="295910" marR="5080" rtl="0" algn="just">
              <a:lnSpc>
                <a:spcPct val="148400"/>
              </a:lnSpc>
              <a:spcBef>
                <a:spcPts val="670"/>
              </a:spcBef>
              <a:spcAft>
                <a:spcPts val="0"/>
              </a:spcAft>
              <a:buClr>
                <a:schemeClr val="dk1"/>
              </a:buClr>
              <a:buSzPts val="1500"/>
              <a:buFont typeface="Arial"/>
              <a:buChar char="•"/>
            </a:pPr>
            <a:r>
              <a:rPr lang="en-US" sz="1500">
                <a:solidFill>
                  <a:schemeClr val="dk1"/>
                </a:solidFill>
                <a:latin typeface="Georgia"/>
                <a:ea typeface="Georgia"/>
                <a:cs typeface="Georgia"/>
                <a:sym typeface="Georgia"/>
              </a:rPr>
              <a:t>Caso um membro do Comitê seja alvo direto ou indireto de  </a:t>
            </a:r>
            <a:r>
              <a:rPr lang="en-US" sz="1450">
                <a:solidFill>
                  <a:schemeClr val="dk1"/>
                </a:solidFill>
                <a:latin typeface="Georgia"/>
                <a:ea typeface="Georgia"/>
                <a:cs typeface="Georgia"/>
                <a:sym typeface="Georgia"/>
              </a:rPr>
              <a:t>denúncia o mesmo deve ser afastado imediatamente, sendo  nomeado um membro provisório para substitui-lo durante as  </a:t>
            </a:r>
            <a:r>
              <a:rPr lang="en-US" sz="1500">
                <a:solidFill>
                  <a:schemeClr val="dk1"/>
                </a:solidFill>
                <a:latin typeface="Georgia"/>
                <a:ea typeface="Georgia"/>
                <a:cs typeface="Georgia"/>
                <a:sym typeface="Georgia"/>
              </a:rPr>
              <a:t>investigações. O mesmo merecerá reintegração caso seu delito  suposto não seja confirmado.</a:t>
            </a:r>
            <a:endParaRPr sz="1500">
              <a:solidFill>
                <a:schemeClr val="dk1"/>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6"/>
          <p:cNvSpPr/>
          <p:nvPr/>
        </p:nvSpPr>
        <p:spPr>
          <a:xfrm>
            <a:off x="3023108" y="612775"/>
            <a:ext cx="5704205" cy="685165"/>
          </a:xfrm>
          <a:custGeom>
            <a:rect b="b" l="l" r="r" t="t"/>
            <a:pathLst>
              <a:path extrusionOk="0" h="685165" w="5704205">
                <a:moveTo>
                  <a:pt x="5589905" y="0"/>
                </a:moveTo>
                <a:lnTo>
                  <a:pt x="114173" y="0"/>
                </a:lnTo>
                <a:lnTo>
                  <a:pt x="69723" y="8889"/>
                </a:lnTo>
                <a:lnTo>
                  <a:pt x="33400" y="33400"/>
                </a:lnTo>
                <a:lnTo>
                  <a:pt x="9017" y="69722"/>
                </a:lnTo>
                <a:lnTo>
                  <a:pt x="0" y="114172"/>
                </a:lnTo>
                <a:lnTo>
                  <a:pt x="0" y="570610"/>
                </a:lnTo>
                <a:lnTo>
                  <a:pt x="9017" y="615060"/>
                </a:lnTo>
                <a:lnTo>
                  <a:pt x="33400" y="651382"/>
                </a:lnTo>
                <a:lnTo>
                  <a:pt x="69723" y="675766"/>
                </a:lnTo>
                <a:lnTo>
                  <a:pt x="114173" y="684783"/>
                </a:lnTo>
                <a:lnTo>
                  <a:pt x="5589905" y="684783"/>
                </a:lnTo>
                <a:lnTo>
                  <a:pt x="5634355" y="675766"/>
                </a:lnTo>
                <a:lnTo>
                  <a:pt x="5670677" y="651382"/>
                </a:lnTo>
                <a:lnTo>
                  <a:pt x="5695061" y="615060"/>
                </a:lnTo>
                <a:lnTo>
                  <a:pt x="5704078" y="570610"/>
                </a:lnTo>
                <a:lnTo>
                  <a:pt x="5704078" y="114172"/>
                </a:lnTo>
                <a:lnTo>
                  <a:pt x="5695061" y="69722"/>
                </a:lnTo>
                <a:lnTo>
                  <a:pt x="5670677" y="33400"/>
                </a:lnTo>
                <a:lnTo>
                  <a:pt x="5634355" y="8889"/>
                </a:lnTo>
                <a:lnTo>
                  <a:pt x="5589905"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26"/>
          <p:cNvSpPr txBox="1"/>
          <p:nvPr/>
        </p:nvSpPr>
        <p:spPr>
          <a:xfrm>
            <a:off x="5301360" y="879996"/>
            <a:ext cx="1108075" cy="30162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SANÇÕES</a:t>
            </a:r>
            <a:endParaRPr sz="1800">
              <a:solidFill>
                <a:schemeClr val="dk1"/>
              </a:solidFill>
              <a:latin typeface="Georgia"/>
              <a:ea typeface="Georgia"/>
              <a:cs typeface="Georgia"/>
              <a:sym typeface="Georgia"/>
            </a:endParaRPr>
          </a:p>
        </p:txBody>
      </p:sp>
      <p:sp>
        <p:nvSpPr>
          <p:cNvPr id="316" name="Google Shape;316;p26"/>
          <p:cNvSpPr txBox="1"/>
          <p:nvPr>
            <p:ph type="title"/>
          </p:nvPr>
        </p:nvSpPr>
        <p:spPr>
          <a:xfrm>
            <a:off x="1323594" y="887882"/>
            <a:ext cx="519430" cy="9398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b="1" lang="en-US" sz="6000">
                <a:solidFill>
                  <a:srgbClr val="FFFFFF"/>
                </a:solidFill>
                <a:latin typeface="Georgia"/>
                <a:ea typeface="Georgia"/>
                <a:cs typeface="Georgia"/>
                <a:sym typeface="Georgia"/>
              </a:rPr>
              <a:t>6</a:t>
            </a:r>
            <a:endParaRPr sz="6000">
              <a:latin typeface="Georgia"/>
              <a:ea typeface="Georgia"/>
              <a:cs typeface="Georgia"/>
              <a:sym typeface="Georgia"/>
            </a:endParaRPr>
          </a:p>
        </p:txBody>
      </p:sp>
      <p:sp>
        <p:nvSpPr>
          <p:cNvPr id="317" name="Google Shape;317;p26"/>
          <p:cNvSpPr txBox="1"/>
          <p:nvPr/>
        </p:nvSpPr>
        <p:spPr>
          <a:xfrm>
            <a:off x="710717" y="1996859"/>
            <a:ext cx="1504315" cy="927100"/>
          </a:xfrm>
          <a:prstGeom prst="rect">
            <a:avLst/>
          </a:prstGeom>
          <a:noFill/>
          <a:ln>
            <a:noFill/>
          </a:ln>
        </p:spPr>
        <p:txBody>
          <a:bodyPr anchorCtr="0" anchor="t" bIns="0" lIns="0" spcFirstLastPara="1" rIns="0" wrap="square" tIns="7600">
            <a:spAutoFit/>
          </a:bodyPr>
          <a:lstStyle/>
          <a:p>
            <a:pPr indent="0" lvl="0" marL="12700" marR="5080" rtl="0" algn="ctr">
              <a:lnSpc>
                <a:spcPct val="101600"/>
              </a:lnSpc>
              <a:spcBef>
                <a:spcPts val="0"/>
              </a:spcBef>
              <a:spcAft>
                <a:spcPts val="0"/>
              </a:spcAft>
              <a:buNone/>
            </a:pPr>
            <a:r>
              <a:rPr lang="en-US" sz="1950">
                <a:solidFill>
                  <a:srgbClr val="FFFFFF"/>
                </a:solidFill>
                <a:latin typeface="Georgia"/>
                <a:ea typeface="Georgia"/>
                <a:cs typeface="Georgia"/>
                <a:sym typeface="Georgia"/>
              </a:rPr>
              <a:t>Diretrizes	da  tratativa e  penalidades</a:t>
            </a:r>
            <a:endParaRPr sz="1950">
              <a:solidFill>
                <a:schemeClr val="dk1"/>
              </a:solidFill>
              <a:latin typeface="Georgia"/>
              <a:ea typeface="Georgia"/>
              <a:cs typeface="Georgia"/>
              <a:sym typeface="Georgia"/>
            </a:endParaRPr>
          </a:p>
        </p:txBody>
      </p:sp>
      <p:sp>
        <p:nvSpPr>
          <p:cNvPr id="318" name="Google Shape;318;p26"/>
          <p:cNvSpPr/>
          <p:nvPr/>
        </p:nvSpPr>
        <p:spPr>
          <a:xfrm>
            <a:off x="2971800" y="22415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059"/>
                </a:lnTo>
                <a:lnTo>
                  <a:pt x="51435" y="498093"/>
                </a:lnTo>
                <a:lnTo>
                  <a:pt x="84200" y="504697"/>
                </a:lnTo>
                <a:lnTo>
                  <a:pt x="5691124" y="504697"/>
                </a:lnTo>
                <a:lnTo>
                  <a:pt x="5723763" y="498093"/>
                </a:lnTo>
                <a:lnTo>
                  <a:pt x="5750559" y="480059"/>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6"/>
          <p:cNvSpPr txBox="1"/>
          <p:nvPr/>
        </p:nvSpPr>
        <p:spPr>
          <a:xfrm>
            <a:off x="3884548" y="2221497"/>
            <a:ext cx="3950335" cy="30162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lang="en-US" sz="1800">
                <a:solidFill>
                  <a:srgbClr val="FFFFFF"/>
                </a:solidFill>
                <a:latin typeface="Georgia"/>
                <a:ea typeface="Georgia"/>
                <a:cs typeface="Georgia"/>
                <a:sym typeface="Georgia"/>
              </a:rPr>
              <a:t>DOS FUNDAMENTOS NORMATIVOS</a:t>
            </a:r>
            <a:endParaRPr sz="1800">
              <a:solidFill>
                <a:schemeClr val="dk1"/>
              </a:solidFill>
              <a:latin typeface="Georgia"/>
              <a:ea typeface="Georgia"/>
              <a:cs typeface="Georgia"/>
              <a:sym typeface="Georgia"/>
            </a:endParaRPr>
          </a:p>
        </p:txBody>
      </p:sp>
      <p:sp>
        <p:nvSpPr>
          <p:cNvPr id="320" name="Google Shape;320;p26"/>
          <p:cNvSpPr txBox="1"/>
          <p:nvPr/>
        </p:nvSpPr>
        <p:spPr>
          <a:xfrm>
            <a:off x="3025394" y="1294613"/>
            <a:ext cx="5824855" cy="692785"/>
          </a:xfrm>
          <a:prstGeom prst="rect">
            <a:avLst/>
          </a:prstGeom>
          <a:noFill/>
          <a:ln>
            <a:noFill/>
          </a:ln>
        </p:spPr>
        <p:txBody>
          <a:bodyPr anchorCtr="0" anchor="t" bIns="0" lIns="0" spcFirstLastPara="1" rIns="0" wrap="square" tIns="118100">
            <a:spAutoFit/>
          </a:bodyPr>
          <a:lstStyle/>
          <a:p>
            <a:pPr indent="-113030" lvl="0" marL="125095" marR="0" rtl="0" algn="l">
              <a:lnSpc>
                <a:spcPct val="100000"/>
              </a:lnSpc>
              <a:spcBef>
                <a:spcPts val="0"/>
              </a:spcBef>
              <a:spcAft>
                <a:spcPts val="0"/>
              </a:spcAft>
              <a:buClr>
                <a:schemeClr val="dk1"/>
              </a:buClr>
              <a:buSzPts val="1500"/>
              <a:buFont typeface="Georgia"/>
              <a:buChar char="•"/>
            </a:pPr>
            <a:r>
              <a:rPr lang="en-US" sz="1500">
                <a:solidFill>
                  <a:schemeClr val="dk1"/>
                </a:solidFill>
                <a:latin typeface="Georgia"/>
                <a:ea typeface="Georgia"/>
                <a:cs typeface="Georgia"/>
                <a:sym typeface="Georgia"/>
              </a:rPr>
              <a:t>As sanções para os empregados podem incluir ações disciplinares,</a:t>
            </a:r>
            <a:endParaRPr sz="1500">
              <a:solidFill>
                <a:schemeClr val="dk1"/>
              </a:solidFill>
              <a:latin typeface="Georgia"/>
              <a:ea typeface="Georgia"/>
              <a:cs typeface="Georgia"/>
              <a:sym typeface="Georgia"/>
            </a:endParaRPr>
          </a:p>
          <a:p>
            <a:pPr indent="0" lvl="0" marL="125095" marR="0" rtl="0" algn="l">
              <a:lnSpc>
                <a:spcPct val="100000"/>
              </a:lnSpc>
              <a:spcBef>
                <a:spcPts val="875"/>
              </a:spcBef>
              <a:spcAft>
                <a:spcPts val="0"/>
              </a:spcAft>
              <a:buNone/>
            </a:pPr>
            <a:r>
              <a:rPr lang="en-US" sz="1450">
                <a:solidFill>
                  <a:schemeClr val="dk1"/>
                </a:solidFill>
                <a:latin typeface="Georgia"/>
                <a:ea typeface="Georgia"/>
                <a:cs typeface="Georgia"/>
                <a:sym typeface="Georgia"/>
              </a:rPr>
              <a:t>a demissão por justa causa, a rescisão contratual.</a:t>
            </a:r>
            <a:endParaRPr sz="1450">
              <a:solidFill>
                <a:schemeClr val="dk1"/>
              </a:solidFill>
              <a:latin typeface="Georgia"/>
              <a:ea typeface="Georgia"/>
              <a:cs typeface="Georgia"/>
              <a:sym typeface="Georgia"/>
            </a:endParaRPr>
          </a:p>
        </p:txBody>
      </p:sp>
      <p:sp>
        <p:nvSpPr>
          <p:cNvPr id="321" name="Google Shape;321;p26"/>
          <p:cNvSpPr/>
          <p:nvPr/>
        </p:nvSpPr>
        <p:spPr>
          <a:xfrm>
            <a:off x="2967734" y="5035550"/>
            <a:ext cx="5775325" cy="504825"/>
          </a:xfrm>
          <a:custGeom>
            <a:rect b="b" l="l" r="r" t="t"/>
            <a:pathLst>
              <a:path extrusionOk="0" h="504825" w="5775325">
                <a:moveTo>
                  <a:pt x="5691124" y="0"/>
                </a:moveTo>
                <a:lnTo>
                  <a:pt x="84200" y="0"/>
                </a:lnTo>
                <a:lnTo>
                  <a:pt x="51435" y="6603"/>
                </a:lnTo>
                <a:lnTo>
                  <a:pt x="24637" y="24637"/>
                </a:lnTo>
                <a:lnTo>
                  <a:pt x="6604" y="51307"/>
                </a:lnTo>
                <a:lnTo>
                  <a:pt x="0" y="84073"/>
                </a:lnTo>
                <a:lnTo>
                  <a:pt x="0" y="420623"/>
                </a:lnTo>
                <a:lnTo>
                  <a:pt x="6604" y="453389"/>
                </a:lnTo>
                <a:lnTo>
                  <a:pt x="24637" y="480186"/>
                </a:lnTo>
                <a:lnTo>
                  <a:pt x="51435" y="498093"/>
                </a:lnTo>
                <a:lnTo>
                  <a:pt x="84200" y="504697"/>
                </a:lnTo>
                <a:lnTo>
                  <a:pt x="5691124" y="504697"/>
                </a:lnTo>
                <a:lnTo>
                  <a:pt x="5723763" y="498093"/>
                </a:lnTo>
                <a:lnTo>
                  <a:pt x="5750559" y="480186"/>
                </a:lnTo>
                <a:lnTo>
                  <a:pt x="5768594" y="453389"/>
                </a:lnTo>
                <a:lnTo>
                  <a:pt x="5775198" y="420623"/>
                </a:lnTo>
                <a:lnTo>
                  <a:pt x="5775198" y="84073"/>
                </a:lnTo>
                <a:lnTo>
                  <a:pt x="5768594" y="51307"/>
                </a:lnTo>
                <a:lnTo>
                  <a:pt x="5750559" y="24637"/>
                </a:lnTo>
                <a:lnTo>
                  <a:pt x="5723763" y="6603"/>
                </a:lnTo>
                <a:lnTo>
                  <a:pt x="5691124"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26"/>
          <p:cNvSpPr txBox="1"/>
          <p:nvPr/>
        </p:nvSpPr>
        <p:spPr>
          <a:xfrm>
            <a:off x="2971800" y="2923959"/>
            <a:ext cx="4521200" cy="3198311"/>
          </a:xfrm>
          <a:prstGeom prst="rect">
            <a:avLst/>
          </a:prstGeom>
          <a:noFill/>
          <a:ln>
            <a:noFill/>
          </a:ln>
        </p:spPr>
        <p:txBody>
          <a:bodyPr anchorCtr="0" anchor="t" bIns="0" lIns="0" spcFirstLastPara="1" rIns="0" wrap="square" tIns="17775">
            <a:spAutoFit/>
          </a:bodyPr>
          <a:lstStyle/>
          <a:p>
            <a:pPr indent="-113030" lvl="0" marL="125095" marR="0" rtl="0" algn="l">
              <a:spcBef>
                <a:spcPts val="0"/>
              </a:spcBef>
              <a:spcAft>
                <a:spcPts val="0"/>
              </a:spcAft>
              <a:buClr>
                <a:schemeClr val="dk1"/>
              </a:buClr>
              <a:buSzPts val="1450"/>
              <a:buFont typeface="Georgia"/>
              <a:buChar char="•"/>
            </a:pPr>
            <a:r>
              <a:rPr lang="en-US" sz="1450">
                <a:solidFill>
                  <a:schemeClr val="dk1"/>
                </a:solidFill>
                <a:latin typeface="Georgia"/>
                <a:ea typeface="Georgia"/>
                <a:cs typeface="Georgia"/>
                <a:sym typeface="Georgia"/>
              </a:rPr>
              <a:t>NBR ISO 19600:2014 (Compliance)</a:t>
            </a:r>
            <a:endParaRPr sz="2100">
              <a:solidFill>
                <a:schemeClr val="dk1"/>
              </a:solidFill>
              <a:latin typeface="Georgia"/>
              <a:ea typeface="Georgia"/>
              <a:cs typeface="Georgia"/>
              <a:sym typeface="Georgia"/>
            </a:endParaRPr>
          </a:p>
          <a:p>
            <a:pPr indent="-113030" lvl="0" marL="125095" marR="0" rtl="0" algn="l">
              <a:spcBef>
                <a:spcPts val="0"/>
              </a:spcBef>
              <a:spcAft>
                <a:spcPts val="0"/>
              </a:spcAft>
              <a:buClr>
                <a:schemeClr val="dk1"/>
              </a:buClr>
              <a:buSzPts val="1500"/>
              <a:buFont typeface="Georgia"/>
              <a:buChar char="•"/>
            </a:pPr>
            <a:r>
              <a:rPr lang="en-US" sz="1500">
                <a:solidFill>
                  <a:schemeClr val="dk1"/>
                </a:solidFill>
                <a:latin typeface="Georgia"/>
                <a:ea typeface="Georgia"/>
                <a:cs typeface="Georgia"/>
                <a:sym typeface="Georgia"/>
              </a:rPr>
              <a:t>NBR ISO 37001:2017 (Anti Suborno)</a:t>
            </a:r>
            <a:endParaRPr sz="1500">
              <a:solidFill>
                <a:schemeClr val="dk1"/>
              </a:solidFill>
              <a:latin typeface="Georgia"/>
              <a:ea typeface="Georgia"/>
              <a:cs typeface="Georgia"/>
              <a:sym typeface="Georgia"/>
            </a:endParaRPr>
          </a:p>
          <a:p>
            <a:pPr indent="-113030" lvl="0" marL="125095" marR="0" rtl="0" algn="l">
              <a:spcBef>
                <a:spcPts val="0"/>
              </a:spcBef>
              <a:spcAft>
                <a:spcPts val="0"/>
              </a:spcAft>
              <a:buClr>
                <a:schemeClr val="dk1"/>
              </a:buClr>
              <a:buSzPts val="1500"/>
              <a:buFont typeface="Georgia"/>
              <a:buChar char="•"/>
            </a:pPr>
            <a:r>
              <a:rPr lang="en-US" sz="1500">
                <a:solidFill>
                  <a:schemeClr val="dk1"/>
                </a:solidFill>
                <a:latin typeface="Georgia"/>
                <a:ea typeface="Georgia"/>
                <a:cs typeface="Georgia"/>
                <a:sym typeface="Georgia"/>
              </a:rPr>
              <a:t> Lei 8935/94 (Dispondo sobre serviços notariais e de registro)</a:t>
            </a:r>
            <a:endParaRPr/>
          </a:p>
          <a:p>
            <a:pPr indent="-113030" lvl="0" marL="125095" marR="0" rtl="0" algn="l">
              <a:spcBef>
                <a:spcPts val="0"/>
              </a:spcBef>
              <a:spcAft>
                <a:spcPts val="0"/>
              </a:spcAft>
              <a:buClr>
                <a:schemeClr val="dk1"/>
              </a:buClr>
              <a:buSzPts val="1500"/>
              <a:buFont typeface="Georgia"/>
              <a:buChar char="•"/>
            </a:pPr>
            <a:r>
              <a:rPr lang="en-US" sz="1500">
                <a:solidFill>
                  <a:schemeClr val="dk1"/>
                </a:solidFill>
                <a:latin typeface="Georgia"/>
                <a:ea typeface="Georgia"/>
                <a:cs typeface="Georgia"/>
                <a:sym typeface="Georgia"/>
              </a:rPr>
              <a:t> Lei 13.709/18 (LGPD – Lei Geral de Proteção de Dados)</a:t>
            </a:r>
            <a:endParaRPr/>
          </a:p>
          <a:p>
            <a:pPr indent="-113030" lvl="0" marL="125095" marR="0" rtl="0" algn="l">
              <a:spcBef>
                <a:spcPts val="0"/>
              </a:spcBef>
              <a:spcAft>
                <a:spcPts val="0"/>
              </a:spcAft>
              <a:buClr>
                <a:schemeClr val="dk1"/>
              </a:buClr>
              <a:buSzPts val="1500"/>
              <a:buFont typeface="Georgia"/>
              <a:buChar char="•"/>
            </a:pPr>
            <a:r>
              <a:rPr lang="en-US" sz="1500">
                <a:solidFill>
                  <a:schemeClr val="dk1"/>
                </a:solidFill>
                <a:latin typeface="Georgia"/>
                <a:ea typeface="Georgia"/>
                <a:cs typeface="Georgia"/>
                <a:sym typeface="Georgia"/>
              </a:rPr>
              <a:t> Todos Provimentos do CNJ em especial o Prov. 88 (combate à lavagem de capitas)</a:t>
            </a:r>
            <a:endParaRPr sz="1500">
              <a:solidFill>
                <a:schemeClr val="dk1"/>
              </a:solidFill>
              <a:latin typeface="Georgia"/>
              <a:ea typeface="Georgia"/>
              <a:cs typeface="Georgia"/>
              <a:sym typeface="Georgia"/>
            </a:endParaRPr>
          </a:p>
          <a:p>
            <a:pPr indent="0" lvl="0" marL="0" marR="0" rtl="0" algn="l">
              <a:lnSpc>
                <a:spcPct val="100000"/>
              </a:lnSpc>
              <a:spcBef>
                <a:spcPts val="55"/>
              </a:spcBef>
              <a:spcAft>
                <a:spcPts val="0"/>
              </a:spcAft>
              <a:buClr>
                <a:schemeClr val="dk1"/>
              </a:buClr>
              <a:buSzPts val="1500"/>
              <a:buFont typeface="Calibri"/>
              <a:buNone/>
            </a:pPr>
            <a:r>
              <a:t/>
            </a:r>
            <a:endParaRPr sz="1500">
              <a:solidFill>
                <a:schemeClr val="dk1"/>
              </a:solidFill>
              <a:latin typeface="Georgia"/>
              <a:ea typeface="Georgia"/>
              <a:cs typeface="Georgia"/>
              <a:sym typeface="Georgia"/>
            </a:endParaRPr>
          </a:p>
          <a:p>
            <a:pPr indent="0" lvl="0" marL="1317625" marR="0" rtl="0" algn="l">
              <a:lnSpc>
                <a:spcPct val="100000"/>
              </a:lnSpc>
              <a:spcBef>
                <a:spcPts val="0"/>
              </a:spcBef>
              <a:spcAft>
                <a:spcPts val="0"/>
              </a:spcAft>
              <a:buNone/>
            </a:pPr>
            <a:r>
              <a:rPr lang="en-US" sz="1800">
                <a:solidFill>
                  <a:srgbClr val="FFFFFF"/>
                </a:solidFill>
                <a:latin typeface="Georgia"/>
                <a:ea typeface="Georgia"/>
                <a:cs typeface="Georgia"/>
                <a:sym typeface="Georgia"/>
              </a:rPr>
              <a:t>DOS FUNDAMENTOS LEGAIS</a:t>
            </a:r>
            <a:endParaRPr sz="2000">
              <a:solidFill>
                <a:schemeClr val="dk1"/>
              </a:solidFill>
              <a:latin typeface="Georgia"/>
              <a:ea typeface="Georgia"/>
              <a:cs typeface="Georgia"/>
              <a:sym typeface="Georgia"/>
            </a:endParaRPr>
          </a:p>
          <a:p>
            <a:pPr indent="-189230" lvl="1" marL="358775" marR="0" rtl="0" algn="l">
              <a:lnSpc>
                <a:spcPct val="100000"/>
              </a:lnSpc>
              <a:spcBef>
                <a:spcPts val="1350"/>
              </a:spcBef>
              <a:spcAft>
                <a:spcPts val="0"/>
              </a:spcAft>
              <a:buClr>
                <a:schemeClr val="dk1"/>
              </a:buClr>
              <a:buSzPts val="1500"/>
              <a:buFont typeface="Arial"/>
              <a:buNone/>
            </a:pPr>
            <a:r>
              <a:t/>
            </a:r>
            <a:endParaRPr b="0" i="0" sz="1500" u="none" cap="none" strike="noStrike">
              <a:solidFill>
                <a:schemeClr val="dk1"/>
              </a:solidFill>
              <a:latin typeface="Georgia"/>
              <a:ea typeface="Georgia"/>
              <a:cs typeface="Georgia"/>
              <a:sym typeface="Georgia"/>
            </a:endParaRPr>
          </a:p>
          <a:p>
            <a:pPr indent="-284480" lvl="1" marL="358775" marR="0" rtl="0" algn="l">
              <a:lnSpc>
                <a:spcPct val="100000"/>
              </a:lnSpc>
              <a:spcBef>
                <a:spcPts val="1350"/>
              </a:spcBef>
              <a:spcAft>
                <a:spcPts val="0"/>
              </a:spcAft>
              <a:buClr>
                <a:schemeClr val="dk1"/>
              </a:buClr>
              <a:buSzPts val="1500"/>
              <a:buFont typeface="Arial"/>
              <a:buChar char="•"/>
            </a:pPr>
            <a:r>
              <a:rPr b="0" i="0" lang="en-US" sz="1500" u="none" cap="none" strike="noStrike">
                <a:solidFill>
                  <a:schemeClr val="dk1"/>
                </a:solidFill>
                <a:latin typeface="Georgia"/>
                <a:ea typeface="Georgia"/>
                <a:cs typeface="Georgia"/>
                <a:sym typeface="Georgia"/>
              </a:rPr>
              <a:t>Lei 12.846/2013 (Anticorrupção)</a:t>
            </a:r>
            <a:endParaRPr b="0" i="0" sz="1500" u="none" cap="none" strike="noStrike">
              <a:solidFill>
                <a:schemeClr val="dk1"/>
              </a:solidFill>
              <a:latin typeface="Georgia"/>
              <a:ea typeface="Georgia"/>
              <a:cs typeface="Georgia"/>
              <a:sym typeface="Georg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nvSpPr>
        <p:spPr>
          <a:xfrm>
            <a:off x="821816" y="887882"/>
            <a:ext cx="1479550" cy="2342515"/>
          </a:xfrm>
          <a:prstGeom prst="rect">
            <a:avLst/>
          </a:prstGeom>
          <a:noFill/>
          <a:ln>
            <a:noFill/>
          </a:ln>
        </p:spPr>
        <p:txBody>
          <a:bodyPr anchorCtr="0" anchor="t" bIns="0" lIns="0" spcFirstLastPara="1" rIns="0" wrap="square" tIns="12050">
            <a:spAutoFit/>
          </a:bodyPr>
          <a:lstStyle/>
          <a:p>
            <a:pPr indent="0" lvl="0" marL="444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7</a:t>
            </a:r>
            <a:endParaRPr sz="6000">
              <a:solidFill>
                <a:schemeClr val="dk1"/>
              </a:solidFill>
              <a:latin typeface="Georgia"/>
              <a:ea typeface="Georgia"/>
              <a:cs typeface="Georgia"/>
              <a:sym typeface="Georgia"/>
            </a:endParaRPr>
          </a:p>
          <a:p>
            <a:pPr indent="1269" lvl="0" marL="12065" marR="5080" rtl="0" algn="ctr">
              <a:lnSpc>
                <a:spcPct val="102099"/>
              </a:lnSpc>
              <a:spcBef>
                <a:spcPts val="1485"/>
              </a:spcBef>
              <a:spcAft>
                <a:spcPts val="0"/>
              </a:spcAft>
              <a:buNone/>
            </a:pPr>
            <a:r>
              <a:rPr lang="en-US" sz="1950">
                <a:solidFill>
                  <a:srgbClr val="FFFFFF"/>
                </a:solidFill>
                <a:latin typeface="Georgia"/>
                <a:ea typeface="Georgia"/>
                <a:cs typeface="Georgia"/>
                <a:sym typeface="Georgia"/>
              </a:rPr>
              <a:t>Diretrizes de  Éticas e de  Confidenciali  dade</a:t>
            </a:r>
            <a:endParaRPr sz="1950">
              <a:solidFill>
                <a:schemeClr val="dk1"/>
              </a:solidFill>
              <a:latin typeface="Georgia"/>
              <a:ea typeface="Georgia"/>
              <a:cs typeface="Georgia"/>
              <a:sym typeface="Georgia"/>
            </a:endParaRPr>
          </a:p>
        </p:txBody>
      </p:sp>
      <p:sp>
        <p:nvSpPr>
          <p:cNvPr id="328" name="Google Shape;328;p27"/>
          <p:cNvSpPr/>
          <p:nvPr/>
        </p:nvSpPr>
        <p:spPr>
          <a:xfrm>
            <a:off x="3124200" y="685800"/>
            <a:ext cx="5638800" cy="496570"/>
          </a:xfrm>
          <a:custGeom>
            <a:rect b="b" l="l" r="r" t="t"/>
            <a:pathLst>
              <a:path extrusionOk="0" h="496569" w="5638800">
                <a:moveTo>
                  <a:pt x="5555996" y="0"/>
                </a:moveTo>
                <a:lnTo>
                  <a:pt x="82804" y="0"/>
                </a:lnTo>
                <a:lnTo>
                  <a:pt x="50545" y="6476"/>
                </a:lnTo>
                <a:lnTo>
                  <a:pt x="24256" y="24256"/>
                </a:lnTo>
                <a:lnTo>
                  <a:pt x="6476" y="50545"/>
                </a:lnTo>
                <a:lnTo>
                  <a:pt x="0" y="82803"/>
                </a:lnTo>
                <a:lnTo>
                  <a:pt x="0" y="413765"/>
                </a:lnTo>
                <a:lnTo>
                  <a:pt x="6476" y="446023"/>
                </a:lnTo>
                <a:lnTo>
                  <a:pt x="24256" y="472313"/>
                </a:lnTo>
                <a:lnTo>
                  <a:pt x="50545" y="490092"/>
                </a:lnTo>
                <a:lnTo>
                  <a:pt x="82804" y="496569"/>
                </a:lnTo>
                <a:lnTo>
                  <a:pt x="5555996" y="496569"/>
                </a:lnTo>
                <a:lnTo>
                  <a:pt x="5588254" y="490092"/>
                </a:lnTo>
                <a:lnTo>
                  <a:pt x="5614543" y="472313"/>
                </a:lnTo>
                <a:lnTo>
                  <a:pt x="5632323" y="446023"/>
                </a:lnTo>
                <a:lnTo>
                  <a:pt x="5638800" y="413765"/>
                </a:lnTo>
                <a:lnTo>
                  <a:pt x="5638800" y="82803"/>
                </a:lnTo>
                <a:lnTo>
                  <a:pt x="5632323" y="50545"/>
                </a:lnTo>
                <a:lnTo>
                  <a:pt x="5614543" y="24256"/>
                </a:lnTo>
                <a:lnTo>
                  <a:pt x="5588254" y="6476"/>
                </a:lnTo>
                <a:lnTo>
                  <a:pt x="5555996"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27"/>
          <p:cNvSpPr txBox="1"/>
          <p:nvPr>
            <p:ph type="title"/>
          </p:nvPr>
        </p:nvSpPr>
        <p:spPr>
          <a:xfrm>
            <a:off x="5077333" y="726872"/>
            <a:ext cx="1730375" cy="344805"/>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US" sz="2100">
                <a:solidFill>
                  <a:srgbClr val="FFFFFF"/>
                </a:solidFill>
              </a:rPr>
              <a:t>LINHA ÉTICA</a:t>
            </a:r>
            <a:endParaRPr sz="2100"/>
          </a:p>
        </p:txBody>
      </p:sp>
      <p:sp>
        <p:nvSpPr>
          <p:cNvPr id="330" name="Google Shape;330;p27"/>
          <p:cNvSpPr txBox="1"/>
          <p:nvPr/>
        </p:nvSpPr>
        <p:spPr>
          <a:xfrm>
            <a:off x="3294507" y="1200548"/>
            <a:ext cx="5394325" cy="2948305"/>
          </a:xfrm>
          <a:prstGeom prst="rect">
            <a:avLst/>
          </a:prstGeom>
          <a:noFill/>
          <a:ln>
            <a:noFill/>
          </a:ln>
        </p:spPr>
        <p:txBody>
          <a:bodyPr anchorCtr="0" anchor="t" bIns="0" lIns="0" spcFirstLastPara="1" rIns="0" wrap="square" tIns="10150">
            <a:spAutoFit/>
          </a:bodyPr>
          <a:lstStyle/>
          <a:p>
            <a:pPr indent="-113030" lvl="0" marL="125095" marR="5080" rtl="0" algn="just">
              <a:lnSpc>
                <a:spcPct val="146500"/>
              </a:lnSpc>
              <a:spcBef>
                <a:spcPts val="0"/>
              </a:spcBef>
              <a:spcAft>
                <a:spcPts val="0"/>
              </a:spcAft>
              <a:buClr>
                <a:schemeClr val="dk1"/>
              </a:buClr>
              <a:buSzPts val="1450"/>
              <a:buFont typeface="Georgia"/>
              <a:buChar char="•"/>
            </a:pPr>
            <a:r>
              <a:rPr lang="en-US" sz="1450">
                <a:solidFill>
                  <a:schemeClr val="dk1"/>
                </a:solidFill>
                <a:latin typeface="Georgia"/>
                <a:ea typeface="Georgia"/>
                <a:cs typeface="Georgia"/>
                <a:sym typeface="Georgia"/>
              </a:rPr>
              <a:t>A linha ética é uma ferramenta poderosa para um ambiente de  </a:t>
            </a:r>
            <a:r>
              <a:rPr lang="en-US" sz="1500">
                <a:solidFill>
                  <a:schemeClr val="dk1"/>
                </a:solidFill>
                <a:latin typeface="Georgia"/>
                <a:ea typeface="Georgia"/>
                <a:cs typeface="Georgia"/>
                <a:sym typeface="Georgia"/>
              </a:rPr>
              <a:t>conformidade e assegura uma forma de realizar denúncias de  </a:t>
            </a:r>
            <a:r>
              <a:rPr lang="en-US" sz="1450">
                <a:solidFill>
                  <a:schemeClr val="dk1"/>
                </a:solidFill>
                <a:latin typeface="Georgia"/>
                <a:ea typeface="Georgia"/>
                <a:cs typeface="Georgia"/>
                <a:sym typeface="Georgia"/>
              </a:rPr>
              <a:t>maneira confidencial e anônima. Todas as denúncias e relatos  realizados por este canal são apurados e direcionados  de  acordo com as políticas internas e a lei. Incentivamos o uso  dessa ferramenta e a sua divulgação. Caso você desconfie ou  tenha notícia da prática de algum comportamento que julgue  estar em desacordo com as diretrizes aqui expostas, acione o  Representante do Compliance desta serventia.</a:t>
            </a:r>
            <a:endParaRPr sz="1450">
              <a:solidFill>
                <a:schemeClr val="dk1"/>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8"/>
          <p:cNvSpPr/>
          <p:nvPr/>
        </p:nvSpPr>
        <p:spPr>
          <a:xfrm>
            <a:off x="3124199" y="685800"/>
            <a:ext cx="5638800" cy="481965"/>
          </a:xfrm>
          <a:custGeom>
            <a:rect b="b" l="l" r="r" t="t"/>
            <a:pathLst>
              <a:path extrusionOk="0" h="481965" w="5638800">
                <a:moveTo>
                  <a:pt x="5558535" y="0"/>
                </a:moveTo>
                <a:lnTo>
                  <a:pt x="80263" y="0"/>
                </a:lnTo>
                <a:lnTo>
                  <a:pt x="49022" y="6222"/>
                </a:lnTo>
                <a:lnTo>
                  <a:pt x="23494" y="23494"/>
                </a:lnTo>
                <a:lnTo>
                  <a:pt x="6350" y="49021"/>
                </a:lnTo>
                <a:lnTo>
                  <a:pt x="0" y="80390"/>
                </a:lnTo>
                <a:lnTo>
                  <a:pt x="0" y="401573"/>
                </a:lnTo>
                <a:lnTo>
                  <a:pt x="6350" y="432815"/>
                </a:lnTo>
                <a:lnTo>
                  <a:pt x="23494" y="458342"/>
                </a:lnTo>
                <a:lnTo>
                  <a:pt x="49022" y="475614"/>
                </a:lnTo>
                <a:lnTo>
                  <a:pt x="80263" y="481964"/>
                </a:lnTo>
                <a:lnTo>
                  <a:pt x="5558535" y="481964"/>
                </a:lnTo>
                <a:lnTo>
                  <a:pt x="5589778" y="475614"/>
                </a:lnTo>
                <a:lnTo>
                  <a:pt x="5615305" y="458342"/>
                </a:lnTo>
                <a:lnTo>
                  <a:pt x="5632450" y="432815"/>
                </a:lnTo>
                <a:lnTo>
                  <a:pt x="5638800" y="401573"/>
                </a:lnTo>
                <a:lnTo>
                  <a:pt x="5638800" y="80390"/>
                </a:lnTo>
                <a:lnTo>
                  <a:pt x="5632450" y="49021"/>
                </a:lnTo>
                <a:lnTo>
                  <a:pt x="5615305" y="23494"/>
                </a:lnTo>
                <a:lnTo>
                  <a:pt x="5589778" y="6222"/>
                </a:lnTo>
                <a:lnTo>
                  <a:pt x="5558535"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28"/>
          <p:cNvSpPr txBox="1"/>
          <p:nvPr/>
        </p:nvSpPr>
        <p:spPr>
          <a:xfrm>
            <a:off x="3294507" y="731050"/>
            <a:ext cx="5396865" cy="1708785"/>
          </a:xfrm>
          <a:prstGeom prst="rect">
            <a:avLst/>
          </a:prstGeom>
          <a:noFill/>
          <a:ln>
            <a:noFill/>
          </a:ln>
        </p:spPr>
        <p:txBody>
          <a:bodyPr anchorCtr="0" anchor="t" bIns="0" lIns="0" spcFirstLastPara="1" rIns="0" wrap="square" tIns="12700">
            <a:spAutoFit/>
          </a:bodyPr>
          <a:lstStyle/>
          <a:p>
            <a:pPr indent="0" lvl="0" marL="63500" marR="0" rtl="0" algn="l">
              <a:lnSpc>
                <a:spcPct val="100000"/>
              </a:lnSpc>
              <a:spcBef>
                <a:spcPts val="0"/>
              </a:spcBef>
              <a:spcAft>
                <a:spcPts val="0"/>
              </a:spcAft>
              <a:buNone/>
            </a:pPr>
            <a:r>
              <a:rPr lang="en-US" sz="1950">
                <a:solidFill>
                  <a:srgbClr val="FFFFFF"/>
                </a:solidFill>
                <a:latin typeface="Georgia"/>
                <a:ea typeface="Georgia"/>
                <a:cs typeface="Georgia"/>
                <a:sym typeface="Georgia"/>
              </a:rPr>
              <a:t>CONFIDENCIALIDADE E INDEPENDÊNCIA</a:t>
            </a:r>
            <a:endParaRPr sz="1950">
              <a:solidFill>
                <a:schemeClr val="dk1"/>
              </a:solidFill>
              <a:latin typeface="Georgia"/>
              <a:ea typeface="Georgia"/>
              <a:cs typeface="Georgia"/>
              <a:sym typeface="Georgia"/>
            </a:endParaRPr>
          </a:p>
          <a:p>
            <a:pPr indent="-113030" lvl="0" marL="125095" marR="5080" rtl="0" algn="just">
              <a:lnSpc>
                <a:spcPct val="146900"/>
              </a:lnSpc>
              <a:spcBef>
                <a:spcPts val="680"/>
              </a:spcBef>
              <a:spcAft>
                <a:spcPts val="0"/>
              </a:spcAft>
              <a:buClr>
                <a:schemeClr val="dk1"/>
              </a:buClr>
              <a:buSzPts val="1450"/>
              <a:buFont typeface="Georgia"/>
              <a:buChar char="•"/>
            </a:pPr>
            <a:r>
              <a:rPr lang="en-US" sz="1450">
                <a:solidFill>
                  <a:schemeClr val="dk1"/>
                </a:solidFill>
                <a:latin typeface="Georgia"/>
                <a:ea typeface="Georgia"/>
                <a:cs typeface="Georgia"/>
                <a:sym typeface="Georgia"/>
              </a:rPr>
              <a:t>Assegurar a aplicação do Programa de Compliance –  Anticorrupção  é um compromisso do Cartório Fernando Dias  e, por essa razão, contamos com uma estrutura preparada  e  com mecanismos de reporte disponibilizados a todos os</a:t>
            </a:r>
            <a:endParaRPr sz="1450">
              <a:solidFill>
                <a:schemeClr val="dk1"/>
              </a:solidFill>
              <a:latin typeface="Georgia"/>
              <a:ea typeface="Georgia"/>
              <a:cs typeface="Georgia"/>
              <a:sym typeface="Georgia"/>
            </a:endParaRPr>
          </a:p>
        </p:txBody>
      </p:sp>
      <p:sp>
        <p:nvSpPr>
          <p:cNvPr id="337" name="Google Shape;337;p28"/>
          <p:cNvSpPr txBox="1"/>
          <p:nvPr/>
        </p:nvSpPr>
        <p:spPr>
          <a:xfrm>
            <a:off x="3407028" y="2417740"/>
            <a:ext cx="5286375" cy="1324610"/>
          </a:xfrm>
          <a:prstGeom prst="rect">
            <a:avLst/>
          </a:prstGeom>
          <a:noFill/>
          <a:ln>
            <a:noFill/>
          </a:ln>
        </p:spPr>
        <p:txBody>
          <a:bodyPr anchorCtr="0" anchor="t" bIns="0" lIns="0" spcFirstLastPara="1" rIns="0" wrap="square" tIns="6350">
            <a:spAutoFit/>
          </a:bodyPr>
          <a:lstStyle/>
          <a:p>
            <a:pPr indent="0" lvl="0" marL="12700" marR="5080" rtl="0" algn="just">
              <a:lnSpc>
                <a:spcPct val="147500"/>
              </a:lnSpc>
              <a:spcBef>
                <a:spcPts val="0"/>
              </a:spcBef>
              <a:spcAft>
                <a:spcPts val="0"/>
              </a:spcAft>
              <a:buNone/>
            </a:pPr>
            <a:r>
              <a:rPr lang="en-US" sz="1450">
                <a:solidFill>
                  <a:schemeClr val="dk1"/>
                </a:solidFill>
                <a:latin typeface="Georgia"/>
                <a:ea typeface="Georgia"/>
                <a:cs typeface="Georgia"/>
                <a:sym typeface="Georgia"/>
              </a:rPr>
              <a:t>componentes da equipe da serventia e prestadores de  serviços, garantindo a sua confidencialidade, integridade e  independência. Os assuntos são tratados com rigor e sem  tolerância a qualquer tipo de retaliação.</a:t>
            </a:r>
            <a:endParaRPr sz="1450">
              <a:solidFill>
                <a:schemeClr val="dk1"/>
              </a:solidFill>
              <a:latin typeface="Georgia"/>
              <a:ea typeface="Georgia"/>
              <a:cs typeface="Georgia"/>
              <a:sym typeface="Georgia"/>
            </a:endParaRPr>
          </a:p>
        </p:txBody>
      </p:sp>
      <p:sp>
        <p:nvSpPr>
          <p:cNvPr id="338" name="Google Shape;338;p28"/>
          <p:cNvSpPr txBox="1"/>
          <p:nvPr/>
        </p:nvSpPr>
        <p:spPr>
          <a:xfrm>
            <a:off x="821816" y="887882"/>
            <a:ext cx="1479550" cy="2342515"/>
          </a:xfrm>
          <a:prstGeom prst="rect">
            <a:avLst/>
          </a:prstGeom>
          <a:noFill/>
          <a:ln>
            <a:noFill/>
          </a:ln>
        </p:spPr>
        <p:txBody>
          <a:bodyPr anchorCtr="0" anchor="t" bIns="0" lIns="0" spcFirstLastPara="1" rIns="0" wrap="square" tIns="12050">
            <a:spAutoFit/>
          </a:bodyPr>
          <a:lstStyle/>
          <a:p>
            <a:pPr indent="0" lvl="0" marL="4445"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7</a:t>
            </a:r>
            <a:endParaRPr sz="6000">
              <a:solidFill>
                <a:schemeClr val="dk1"/>
              </a:solidFill>
              <a:latin typeface="Georgia"/>
              <a:ea typeface="Georgia"/>
              <a:cs typeface="Georgia"/>
              <a:sym typeface="Georgia"/>
            </a:endParaRPr>
          </a:p>
          <a:p>
            <a:pPr indent="1269" lvl="0" marL="12065" marR="5080" rtl="0" algn="ctr">
              <a:lnSpc>
                <a:spcPct val="102099"/>
              </a:lnSpc>
              <a:spcBef>
                <a:spcPts val="1485"/>
              </a:spcBef>
              <a:spcAft>
                <a:spcPts val="0"/>
              </a:spcAft>
              <a:buNone/>
            </a:pPr>
            <a:r>
              <a:rPr lang="en-US" sz="1950">
                <a:solidFill>
                  <a:srgbClr val="FFFFFF"/>
                </a:solidFill>
                <a:latin typeface="Georgia"/>
                <a:ea typeface="Georgia"/>
                <a:cs typeface="Georgia"/>
                <a:sym typeface="Georgia"/>
              </a:rPr>
              <a:t>Diretrizes de  Éticas e de  Confidenciali  dade</a:t>
            </a:r>
            <a:endParaRPr sz="1950">
              <a:solidFill>
                <a:schemeClr val="dk1"/>
              </a:solidFill>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9"/>
          <p:cNvSpPr txBox="1"/>
          <p:nvPr/>
        </p:nvSpPr>
        <p:spPr>
          <a:xfrm>
            <a:off x="497205" y="887882"/>
            <a:ext cx="2134235" cy="2035810"/>
          </a:xfrm>
          <a:prstGeom prst="rect">
            <a:avLst/>
          </a:prstGeom>
          <a:noFill/>
          <a:ln>
            <a:noFill/>
          </a:ln>
        </p:spPr>
        <p:txBody>
          <a:bodyPr anchorCtr="0" anchor="t" bIns="0" lIns="0" spcFirstLastPara="1" rIns="0" wrap="square" tIns="12050">
            <a:spAutoFit/>
          </a:bodyPr>
          <a:lstStyle/>
          <a:p>
            <a:pPr indent="0" lvl="0" marL="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8</a:t>
            </a:r>
            <a:endParaRPr sz="6000">
              <a:solidFill>
                <a:schemeClr val="dk1"/>
              </a:solidFill>
              <a:latin typeface="Georgia"/>
              <a:ea typeface="Georgia"/>
              <a:cs typeface="Georgia"/>
              <a:sym typeface="Georgia"/>
            </a:endParaRPr>
          </a:p>
          <a:p>
            <a:pPr indent="254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Quais as condutas  indicadas para  evitar a corrupção?</a:t>
            </a:r>
            <a:endParaRPr sz="1950">
              <a:solidFill>
                <a:schemeClr val="dk1"/>
              </a:solidFill>
              <a:latin typeface="Georgia"/>
              <a:ea typeface="Georgia"/>
              <a:cs typeface="Georgia"/>
              <a:sym typeface="Georgia"/>
            </a:endParaRPr>
          </a:p>
        </p:txBody>
      </p:sp>
      <p:sp>
        <p:nvSpPr>
          <p:cNvPr id="344" name="Google Shape;344;p29"/>
          <p:cNvSpPr txBox="1"/>
          <p:nvPr/>
        </p:nvSpPr>
        <p:spPr>
          <a:xfrm>
            <a:off x="3273171" y="716127"/>
            <a:ext cx="5429250" cy="916305"/>
          </a:xfrm>
          <a:prstGeom prst="rect">
            <a:avLst/>
          </a:prstGeom>
          <a:noFill/>
          <a:ln>
            <a:noFill/>
          </a:ln>
        </p:spPr>
        <p:txBody>
          <a:bodyPr anchorCtr="0" anchor="t" bIns="0" lIns="0" spcFirstLastPara="1" rIns="0" wrap="square" tIns="10775">
            <a:spAutoFit/>
          </a:bodyPr>
          <a:lstStyle/>
          <a:p>
            <a:pPr indent="-635" lvl="0" marL="12700" marR="5080" rtl="0" algn="l">
              <a:lnSpc>
                <a:spcPct val="100899"/>
              </a:lnSpc>
              <a:spcBef>
                <a:spcPts val="0"/>
              </a:spcBef>
              <a:spcAft>
                <a:spcPts val="0"/>
              </a:spcAft>
              <a:buNone/>
            </a:pPr>
            <a:r>
              <a:rPr lang="en-US" sz="1450">
                <a:solidFill>
                  <a:schemeClr val="dk1"/>
                </a:solidFill>
                <a:latin typeface="Georgia"/>
                <a:ea typeface="Georgia"/>
                <a:cs typeface="Georgia"/>
                <a:sym typeface="Georgia"/>
              </a:rPr>
              <a:t>A partir de agora, observe como se portar diante de situações  que podem vir a ocorrer dentro desta serventia. Todas as  perguntas e respostas foram elaboradas pelo Tabelião Fernando  Dias.</a:t>
            </a:r>
            <a:endParaRPr sz="1450">
              <a:solidFill>
                <a:schemeClr val="dk1"/>
              </a:solidFill>
              <a:latin typeface="Georgia"/>
              <a:ea typeface="Georgia"/>
              <a:cs typeface="Georgia"/>
              <a:sym typeface="Georgia"/>
            </a:endParaRPr>
          </a:p>
        </p:txBody>
      </p:sp>
      <p:sp>
        <p:nvSpPr>
          <p:cNvPr id="345" name="Google Shape;345;p29"/>
          <p:cNvSpPr txBox="1"/>
          <p:nvPr/>
        </p:nvSpPr>
        <p:spPr>
          <a:xfrm>
            <a:off x="2998089" y="1950961"/>
            <a:ext cx="5424170" cy="438784"/>
          </a:xfrm>
          <a:prstGeom prst="rect">
            <a:avLst/>
          </a:prstGeom>
          <a:noFill/>
          <a:ln>
            <a:noFill/>
          </a:ln>
        </p:spPr>
        <p:txBody>
          <a:bodyPr anchorCtr="0" anchor="t" bIns="0" lIns="0" spcFirstLastPara="1" rIns="0" wrap="square" tIns="12700">
            <a:spAutoFit/>
          </a:bodyPr>
          <a:lstStyle/>
          <a:p>
            <a:pPr indent="0" lvl="0" marL="264795" marR="0" rtl="0" algn="l">
              <a:lnSpc>
                <a:spcPct val="100000"/>
              </a:lnSpc>
              <a:spcBef>
                <a:spcPts val="0"/>
              </a:spcBef>
              <a:spcAft>
                <a:spcPts val="0"/>
              </a:spcAft>
              <a:buNone/>
            </a:pPr>
            <a:r>
              <a:rPr lang="en-US" sz="1350">
                <a:solidFill>
                  <a:schemeClr val="dk1"/>
                </a:solidFill>
                <a:latin typeface="Georgia"/>
                <a:ea typeface="Georgia"/>
                <a:cs typeface="Georgia"/>
                <a:sym typeface="Georgia"/>
              </a:rPr>
              <a:t>Posso oferecer	brindes sejam eles institucionais ou não a clientes</a:t>
            </a:r>
            <a:endParaRPr sz="1350">
              <a:solidFill>
                <a:schemeClr val="dk1"/>
              </a:solidFill>
              <a:latin typeface="Georgia"/>
              <a:ea typeface="Georgia"/>
              <a:cs typeface="Georgia"/>
              <a:sym typeface="Georgia"/>
            </a:endParaRPr>
          </a:p>
          <a:p>
            <a:pPr indent="0" lvl="0" marL="12700" marR="0" rtl="0" algn="l">
              <a:lnSpc>
                <a:spcPct val="100000"/>
              </a:lnSpc>
              <a:spcBef>
                <a:spcPts val="10"/>
              </a:spcBef>
              <a:spcAft>
                <a:spcPts val="0"/>
              </a:spcAft>
              <a:buNone/>
            </a:pPr>
            <a:r>
              <a:rPr lang="en-US" sz="1350">
                <a:solidFill>
                  <a:schemeClr val="dk1"/>
                </a:solidFill>
                <a:latin typeface="Georgia"/>
                <a:ea typeface="Georgia"/>
                <a:cs typeface="Georgia"/>
                <a:sym typeface="Georgia"/>
              </a:rPr>
              <a:t>ou potenciais clientes?</a:t>
            </a:r>
            <a:endParaRPr sz="1350">
              <a:solidFill>
                <a:schemeClr val="dk1"/>
              </a:solidFill>
              <a:latin typeface="Georgia"/>
              <a:ea typeface="Georgia"/>
              <a:cs typeface="Georgia"/>
              <a:sym typeface="Georgia"/>
            </a:endParaRPr>
          </a:p>
        </p:txBody>
      </p:sp>
      <p:graphicFrame>
        <p:nvGraphicFramePr>
          <p:cNvPr id="346" name="Google Shape;346;p29"/>
          <p:cNvGraphicFramePr/>
          <p:nvPr/>
        </p:nvGraphicFramePr>
        <p:xfrm>
          <a:off x="2882900" y="2648102"/>
          <a:ext cx="3000000" cy="3000000"/>
        </p:xfrm>
        <a:graphic>
          <a:graphicData uri="http://schemas.openxmlformats.org/drawingml/2006/table">
            <a:tbl>
              <a:tblPr bandRow="1" firstRow="1">
                <a:noFill/>
                <a:tableStyleId>{2D339984-14BA-44A9-82BD-9CC423AE6A5C}</a:tableStyleId>
              </a:tblPr>
              <a:tblGrid>
                <a:gridCol w="732800"/>
                <a:gridCol w="1238250"/>
                <a:gridCol w="911225"/>
                <a:gridCol w="578475"/>
                <a:gridCol w="1024250"/>
                <a:gridCol w="566425"/>
                <a:gridCol w="880100"/>
              </a:tblGrid>
              <a:tr h="175275">
                <a:tc>
                  <a:txBody>
                    <a:bodyPr/>
                    <a:lstStyle/>
                    <a:p>
                      <a:pPr indent="0" lvl="0" marL="127000" marR="0" rtl="0" algn="l">
                        <a:lnSpc>
                          <a:spcPct val="106666"/>
                        </a:lnSpc>
                        <a:spcBef>
                          <a:spcPts val="0"/>
                        </a:spcBef>
                        <a:spcAft>
                          <a:spcPts val="0"/>
                        </a:spcAft>
                        <a:buNone/>
                      </a:pPr>
                      <a:r>
                        <a:rPr i="1" lang="en-US" sz="1200" u="none" cap="none" strike="noStrike">
                          <a:latin typeface="Georgia"/>
                          <a:ea typeface="Georgia"/>
                          <a:cs typeface="Georgia"/>
                          <a:sym typeface="Georgia"/>
                        </a:rPr>
                        <a:t>Toda</a:t>
                      </a:r>
                      <a:endParaRPr sz="1200" u="none" cap="none" strike="noStrike">
                        <a:latin typeface="Georgia"/>
                        <a:ea typeface="Georgia"/>
                        <a:cs typeface="Georgia"/>
                        <a:sym typeface="Georgia"/>
                      </a:endParaRPr>
                    </a:p>
                  </a:txBody>
                  <a:tcPr marT="0" marB="0" marR="0" marL="0"/>
                </a:tc>
                <a:tc>
                  <a:txBody>
                    <a:bodyPr/>
                    <a:lstStyle/>
                    <a:p>
                      <a:pPr indent="0" lvl="0" marL="0" marR="138430" rtl="0" algn="r">
                        <a:lnSpc>
                          <a:spcPct val="106666"/>
                        </a:lnSpc>
                        <a:spcBef>
                          <a:spcPts val="0"/>
                        </a:spcBef>
                        <a:spcAft>
                          <a:spcPts val="0"/>
                        </a:spcAft>
                        <a:buNone/>
                      </a:pPr>
                      <a:r>
                        <a:rPr i="1" lang="en-US" sz="1200" u="none" cap="none" strike="noStrike">
                          <a:latin typeface="Georgia"/>
                          <a:ea typeface="Georgia"/>
                          <a:cs typeface="Georgia"/>
                          <a:sym typeface="Georgia"/>
                        </a:rPr>
                        <a:t>ação	neste</a:t>
                      </a:r>
                      <a:endParaRPr sz="1200" u="none" cap="none" strike="noStrike">
                        <a:latin typeface="Georgia"/>
                        <a:ea typeface="Georgia"/>
                        <a:cs typeface="Georgia"/>
                        <a:sym typeface="Georgia"/>
                      </a:endParaRPr>
                    </a:p>
                  </a:txBody>
                  <a:tcPr marT="0" marB="0" marR="0" marL="0"/>
                </a:tc>
                <a:tc>
                  <a:txBody>
                    <a:bodyPr/>
                    <a:lstStyle/>
                    <a:p>
                      <a:pPr indent="0" lvl="0" marL="173355" marR="0" rtl="0" algn="l">
                        <a:lnSpc>
                          <a:spcPct val="106666"/>
                        </a:lnSpc>
                        <a:spcBef>
                          <a:spcPts val="0"/>
                        </a:spcBef>
                        <a:spcAft>
                          <a:spcPts val="0"/>
                        </a:spcAft>
                        <a:buNone/>
                      </a:pPr>
                      <a:r>
                        <a:rPr i="1" lang="en-US" sz="1200" u="none" cap="none" strike="noStrike">
                          <a:latin typeface="Georgia"/>
                          <a:ea typeface="Georgia"/>
                          <a:cs typeface="Georgia"/>
                          <a:sym typeface="Georgia"/>
                        </a:rPr>
                        <a:t>sentido</a:t>
                      </a:r>
                      <a:endParaRPr sz="1200" u="none" cap="none" strike="noStrike">
                        <a:latin typeface="Georgia"/>
                        <a:ea typeface="Georgia"/>
                        <a:cs typeface="Georgia"/>
                        <a:sym typeface="Georgia"/>
                      </a:endParaRPr>
                    </a:p>
                  </a:txBody>
                  <a:tcPr marT="0" marB="0" marR="0" marL="0"/>
                </a:tc>
                <a:tc>
                  <a:txBody>
                    <a:bodyPr/>
                    <a:lstStyle/>
                    <a:p>
                      <a:pPr indent="0" lvl="0" marL="92075" marR="0" rtl="0" algn="l">
                        <a:lnSpc>
                          <a:spcPct val="106666"/>
                        </a:lnSpc>
                        <a:spcBef>
                          <a:spcPts val="0"/>
                        </a:spcBef>
                        <a:spcAft>
                          <a:spcPts val="0"/>
                        </a:spcAft>
                        <a:buNone/>
                      </a:pPr>
                      <a:r>
                        <a:rPr i="1" lang="en-US" sz="1200" u="none" cap="none" strike="noStrike">
                          <a:latin typeface="Georgia"/>
                          <a:ea typeface="Georgia"/>
                          <a:cs typeface="Georgia"/>
                          <a:sym typeface="Georgia"/>
                        </a:rPr>
                        <a:t>apenas</a:t>
                      </a:r>
                      <a:endParaRPr sz="1200" u="none" cap="none" strike="noStrike">
                        <a:latin typeface="Georgia"/>
                        <a:ea typeface="Georgia"/>
                        <a:cs typeface="Georgia"/>
                        <a:sym typeface="Georgia"/>
                      </a:endParaRPr>
                    </a:p>
                  </a:txBody>
                  <a:tcPr marT="0" marB="0" marR="0" marL="0"/>
                </a:tc>
                <a:tc>
                  <a:txBody>
                    <a:bodyPr/>
                    <a:lstStyle/>
                    <a:p>
                      <a:pPr indent="0" lvl="0" marL="334645" marR="0" rtl="0" algn="l">
                        <a:lnSpc>
                          <a:spcPct val="106666"/>
                        </a:lnSpc>
                        <a:spcBef>
                          <a:spcPts val="0"/>
                        </a:spcBef>
                        <a:spcAft>
                          <a:spcPts val="0"/>
                        </a:spcAft>
                        <a:buNone/>
                      </a:pPr>
                      <a:r>
                        <a:rPr i="1" lang="en-US" sz="1200" u="none" cap="none" strike="noStrike">
                          <a:latin typeface="Georgia"/>
                          <a:ea typeface="Georgia"/>
                          <a:cs typeface="Georgia"/>
                          <a:sym typeface="Georgia"/>
                        </a:rPr>
                        <a:t>poderá</a:t>
                      </a:r>
                      <a:endParaRPr sz="1200" u="none" cap="none" strike="noStrike">
                        <a:latin typeface="Georgia"/>
                        <a:ea typeface="Georgia"/>
                        <a:cs typeface="Georgia"/>
                        <a:sym typeface="Georgia"/>
                      </a:endParaRPr>
                    </a:p>
                  </a:txBody>
                  <a:tcPr marT="0" marB="0" marR="0" marL="0"/>
                </a:tc>
                <a:tc>
                  <a:txBody>
                    <a:bodyPr/>
                    <a:lstStyle/>
                    <a:p>
                      <a:pPr indent="0" lvl="0" marL="125095" marR="0" rtl="0" algn="l">
                        <a:lnSpc>
                          <a:spcPct val="106666"/>
                        </a:lnSpc>
                        <a:spcBef>
                          <a:spcPts val="0"/>
                        </a:spcBef>
                        <a:spcAft>
                          <a:spcPts val="0"/>
                        </a:spcAft>
                        <a:buNone/>
                      </a:pPr>
                      <a:r>
                        <a:rPr i="1" lang="en-US" sz="1200" u="none" cap="none" strike="noStrike">
                          <a:latin typeface="Georgia"/>
                          <a:ea typeface="Georgia"/>
                          <a:cs typeface="Georgia"/>
                          <a:sym typeface="Georgia"/>
                        </a:rPr>
                        <a:t>ser</a:t>
                      </a:r>
                      <a:endParaRPr sz="1200" u="none" cap="none" strike="noStrike">
                        <a:latin typeface="Georgia"/>
                        <a:ea typeface="Georgia"/>
                        <a:cs typeface="Georgia"/>
                        <a:sym typeface="Georgia"/>
                      </a:endParaRPr>
                    </a:p>
                  </a:txBody>
                  <a:tcPr marT="0" marB="0" marR="0" marL="0"/>
                </a:tc>
                <a:tc>
                  <a:txBody>
                    <a:bodyPr/>
                    <a:lstStyle/>
                    <a:p>
                      <a:pPr indent="0" lvl="0" marL="0" marR="119379" rtl="0" algn="r">
                        <a:lnSpc>
                          <a:spcPct val="106666"/>
                        </a:lnSpc>
                        <a:spcBef>
                          <a:spcPts val="0"/>
                        </a:spcBef>
                        <a:spcAft>
                          <a:spcPts val="0"/>
                        </a:spcAft>
                        <a:buNone/>
                      </a:pPr>
                      <a:r>
                        <a:rPr i="1" lang="en-US" sz="1200" u="none" cap="none" strike="noStrike">
                          <a:latin typeface="Georgia"/>
                          <a:ea typeface="Georgia"/>
                          <a:cs typeface="Georgia"/>
                          <a:sym typeface="Georgia"/>
                        </a:rPr>
                        <a:t>realizada</a:t>
                      </a:r>
                      <a:endParaRPr sz="1200" u="none" cap="none" strike="noStrike">
                        <a:latin typeface="Georgia"/>
                        <a:ea typeface="Georgia"/>
                        <a:cs typeface="Georgia"/>
                        <a:sym typeface="Georgia"/>
                      </a:endParaRPr>
                    </a:p>
                  </a:txBody>
                  <a:tcPr marT="0" marB="0" marR="0" marL="0"/>
                </a:tc>
              </a:tr>
              <a:tr h="175275">
                <a:tc>
                  <a:txBody>
                    <a:bodyPr/>
                    <a:lstStyle/>
                    <a:p>
                      <a:pPr indent="0" lvl="0" marL="127000" marR="0" rtl="0" algn="l">
                        <a:lnSpc>
                          <a:spcPct val="106666"/>
                        </a:lnSpc>
                        <a:spcBef>
                          <a:spcPts val="0"/>
                        </a:spcBef>
                        <a:spcAft>
                          <a:spcPts val="0"/>
                        </a:spcAft>
                        <a:buNone/>
                      </a:pPr>
                      <a:r>
                        <a:rPr i="1" lang="en-US" sz="1200" u="none" cap="none" strike="noStrike">
                          <a:latin typeface="Georgia"/>
                          <a:ea typeface="Georgia"/>
                          <a:cs typeface="Georgia"/>
                          <a:sym typeface="Georgia"/>
                        </a:rPr>
                        <a:t>quando</a:t>
                      </a:r>
                      <a:endParaRPr sz="1200" u="none" cap="none" strike="noStrike">
                        <a:latin typeface="Georgia"/>
                        <a:ea typeface="Georgia"/>
                        <a:cs typeface="Georgia"/>
                        <a:sym typeface="Georgia"/>
                      </a:endParaRPr>
                    </a:p>
                  </a:txBody>
                  <a:tcPr marT="0" marB="0" marR="0" marL="0"/>
                </a:tc>
                <a:tc>
                  <a:txBody>
                    <a:bodyPr/>
                    <a:lstStyle/>
                    <a:p>
                      <a:pPr indent="0" lvl="0" marL="0" marR="138430" rtl="0" algn="r">
                        <a:lnSpc>
                          <a:spcPct val="106666"/>
                        </a:lnSpc>
                        <a:spcBef>
                          <a:spcPts val="0"/>
                        </a:spcBef>
                        <a:spcAft>
                          <a:spcPts val="0"/>
                        </a:spcAft>
                        <a:buNone/>
                      </a:pPr>
                      <a:r>
                        <a:rPr i="1" lang="en-US" sz="1200" u="none" cap="none" strike="noStrike">
                          <a:latin typeface="Georgia"/>
                          <a:ea typeface="Georgia"/>
                          <a:cs typeface="Georgia"/>
                          <a:sym typeface="Georgia"/>
                        </a:rPr>
                        <a:t>previamente</a:t>
                      </a:r>
                      <a:endParaRPr sz="1200" u="none" cap="none" strike="noStrike">
                        <a:latin typeface="Georgia"/>
                        <a:ea typeface="Georgia"/>
                        <a:cs typeface="Georgia"/>
                        <a:sym typeface="Georgia"/>
                      </a:endParaRPr>
                    </a:p>
                  </a:txBody>
                  <a:tcPr marT="0" marB="0" marR="0" marL="0"/>
                </a:tc>
                <a:tc>
                  <a:txBody>
                    <a:bodyPr/>
                    <a:lstStyle/>
                    <a:p>
                      <a:pPr indent="0" lvl="0" marL="146050" marR="0" rtl="0" algn="l">
                        <a:lnSpc>
                          <a:spcPct val="106666"/>
                        </a:lnSpc>
                        <a:spcBef>
                          <a:spcPts val="0"/>
                        </a:spcBef>
                        <a:spcAft>
                          <a:spcPts val="0"/>
                        </a:spcAft>
                        <a:buNone/>
                      </a:pPr>
                      <a:r>
                        <a:rPr i="1" lang="en-US" sz="1200" u="none" cap="none" strike="noStrike">
                          <a:latin typeface="Georgia"/>
                          <a:ea typeface="Georgia"/>
                          <a:cs typeface="Georgia"/>
                          <a:sym typeface="Georgia"/>
                        </a:rPr>
                        <a:t>aprovada</a:t>
                      </a:r>
                      <a:endParaRPr sz="1200" u="none" cap="none" strike="noStrike">
                        <a:latin typeface="Georgia"/>
                        <a:ea typeface="Georgia"/>
                        <a:cs typeface="Georgia"/>
                        <a:sym typeface="Georgia"/>
                      </a:endParaRPr>
                    </a:p>
                  </a:txBody>
                  <a:tcPr marT="0" marB="0" marR="0" marL="0"/>
                </a:tc>
                <a:tc>
                  <a:txBody>
                    <a:bodyPr/>
                    <a:lstStyle/>
                    <a:p>
                      <a:pPr indent="0" lvl="0" marL="0" marR="69215" rtl="0" algn="ctr">
                        <a:lnSpc>
                          <a:spcPct val="106666"/>
                        </a:lnSpc>
                        <a:spcBef>
                          <a:spcPts val="0"/>
                        </a:spcBef>
                        <a:spcAft>
                          <a:spcPts val="0"/>
                        </a:spcAft>
                        <a:buNone/>
                      </a:pPr>
                      <a:r>
                        <a:rPr i="1" lang="en-US" sz="1200" u="none" cap="none" strike="noStrike">
                          <a:latin typeface="Georgia"/>
                          <a:ea typeface="Georgia"/>
                          <a:cs typeface="Georgia"/>
                          <a:sym typeface="Georgia"/>
                        </a:rPr>
                        <a:t>e</a:t>
                      </a:r>
                      <a:endParaRPr sz="1200" u="none" cap="none" strike="noStrike">
                        <a:latin typeface="Georgia"/>
                        <a:ea typeface="Georgia"/>
                        <a:cs typeface="Georgia"/>
                        <a:sym typeface="Georgia"/>
                      </a:endParaRPr>
                    </a:p>
                  </a:txBody>
                  <a:tcPr marT="0" marB="0" marR="0" marL="0"/>
                </a:tc>
                <a:tc>
                  <a:txBody>
                    <a:bodyPr/>
                    <a:lstStyle/>
                    <a:p>
                      <a:pPr indent="0" lvl="0" marL="5715" marR="0" rtl="0" algn="l">
                        <a:lnSpc>
                          <a:spcPct val="106666"/>
                        </a:lnSpc>
                        <a:spcBef>
                          <a:spcPts val="0"/>
                        </a:spcBef>
                        <a:spcAft>
                          <a:spcPts val="0"/>
                        </a:spcAft>
                        <a:buNone/>
                      </a:pPr>
                      <a:r>
                        <a:rPr i="1" lang="en-US" sz="1200" u="none" cap="none" strike="noStrike">
                          <a:latin typeface="Georgia"/>
                          <a:ea typeface="Georgia"/>
                          <a:cs typeface="Georgia"/>
                          <a:sym typeface="Georgia"/>
                        </a:rPr>
                        <a:t>determinada</a:t>
                      </a:r>
                      <a:endParaRPr sz="1200" u="none" cap="none" strike="noStrike">
                        <a:latin typeface="Georgia"/>
                        <a:ea typeface="Georgia"/>
                        <a:cs typeface="Georgia"/>
                        <a:sym typeface="Georgia"/>
                      </a:endParaRPr>
                    </a:p>
                  </a:txBody>
                  <a:tcPr marT="0" marB="0" marR="0" marL="0"/>
                </a:tc>
                <a:tc>
                  <a:txBody>
                    <a:bodyPr/>
                    <a:lstStyle/>
                    <a:p>
                      <a:pPr indent="0" lvl="0" marL="165735" marR="0" rtl="0" algn="l">
                        <a:lnSpc>
                          <a:spcPct val="106666"/>
                        </a:lnSpc>
                        <a:spcBef>
                          <a:spcPts val="0"/>
                        </a:spcBef>
                        <a:spcAft>
                          <a:spcPts val="0"/>
                        </a:spcAft>
                        <a:buNone/>
                      </a:pPr>
                      <a:r>
                        <a:rPr i="1" lang="en-US" sz="1200" u="none" cap="none" strike="noStrike">
                          <a:latin typeface="Georgia"/>
                          <a:ea typeface="Georgia"/>
                          <a:cs typeface="Georgia"/>
                          <a:sym typeface="Georgia"/>
                        </a:rPr>
                        <a:t>pelo</a:t>
                      </a:r>
                      <a:endParaRPr sz="1200" u="none" cap="none" strike="noStrike">
                        <a:latin typeface="Georgia"/>
                        <a:ea typeface="Georgia"/>
                        <a:cs typeface="Georgia"/>
                        <a:sym typeface="Georgia"/>
                      </a:endParaRPr>
                    </a:p>
                  </a:txBody>
                  <a:tcPr marT="0" marB="0" marR="0" marL="0"/>
                </a:tc>
                <a:tc>
                  <a:txBody>
                    <a:bodyPr/>
                    <a:lstStyle/>
                    <a:p>
                      <a:pPr indent="0" lvl="0" marL="0" marR="120014" rtl="0" algn="r">
                        <a:lnSpc>
                          <a:spcPct val="106666"/>
                        </a:lnSpc>
                        <a:spcBef>
                          <a:spcPts val="0"/>
                        </a:spcBef>
                        <a:spcAft>
                          <a:spcPts val="0"/>
                        </a:spcAft>
                        <a:buNone/>
                      </a:pPr>
                      <a:r>
                        <a:rPr i="1" lang="en-US" sz="1200" u="none" cap="none" strike="noStrike">
                          <a:latin typeface="Georgia"/>
                          <a:ea typeface="Georgia"/>
                          <a:cs typeface="Georgia"/>
                          <a:sym typeface="Georgia"/>
                        </a:rPr>
                        <a:t>tabelião</a:t>
                      </a:r>
                      <a:endParaRPr sz="1200" u="none" cap="none" strike="noStrike">
                        <a:latin typeface="Georgia"/>
                        <a:ea typeface="Georgia"/>
                        <a:cs typeface="Georgia"/>
                        <a:sym typeface="Georgia"/>
                      </a:endParaRPr>
                    </a:p>
                  </a:txBody>
                  <a:tcPr marT="0" marB="0" marR="0" marL="0"/>
                </a:tc>
              </a:tr>
            </a:tbl>
          </a:graphicData>
        </a:graphic>
      </p:graphicFrame>
      <p:sp>
        <p:nvSpPr>
          <p:cNvPr id="347" name="Google Shape;347;p29"/>
          <p:cNvSpPr txBox="1"/>
          <p:nvPr/>
        </p:nvSpPr>
        <p:spPr>
          <a:xfrm>
            <a:off x="2998089" y="3016009"/>
            <a:ext cx="5708650" cy="1936114"/>
          </a:xfrm>
          <a:prstGeom prst="rect">
            <a:avLst/>
          </a:prstGeom>
          <a:noFill/>
          <a:ln>
            <a:noFill/>
          </a:ln>
        </p:spPr>
        <p:txBody>
          <a:bodyPr anchorCtr="0" anchor="t" bIns="0" lIns="0" spcFirstLastPara="1" rIns="0" wrap="square" tIns="13325">
            <a:spAutoFit/>
          </a:bodyPr>
          <a:lstStyle/>
          <a:p>
            <a:pPr indent="0" lvl="0" marL="12700" marR="0" rtl="0" algn="just">
              <a:lnSpc>
                <a:spcPct val="100000"/>
              </a:lnSpc>
              <a:spcBef>
                <a:spcPts val="0"/>
              </a:spcBef>
              <a:spcAft>
                <a:spcPts val="0"/>
              </a:spcAft>
              <a:buNone/>
            </a:pPr>
            <a:r>
              <a:rPr i="1" lang="en-US" sz="1200">
                <a:solidFill>
                  <a:schemeClr val="dk1"/>
                </a:solidFill>
                <a:latin typeface="Georgia"/>
                <a:ea typeface="Georgia"/>
                <a:cs typeface="Georgia"/>
                <a:sym typeface="Georgia"/>
              </a:rPr>
              <a:t>Além disso nossas ações nunca podem ter caráter </a:t>
            </a:r>
            <a:r>
              <a:rPr lang="en-US" sz="1200">
                <a:solidFill>
                  <a:schemeClr val="dk1"/>
                </a:solidFill>
                <a:latin typeface="Georgia"/>
                <a:ea typeface="Georgia"/>
                <a:cs typeface="Georgia"/>
                <a:sym typeface="Georgia"/>
              </a:rPr>
              <a:t>eminentementecomercial.</a:t>
            </a:r>
            <a:endParaRPr sz="1200">
              <a:solidFill>
                <a:schemeClr val="dk1"/>
              </a:solidFill>
              <a:latin typeface="Georgia"/>
              <a:ea typeface="Georgia"/>
              <a:cs typeface="Georgia"/>
              <a:sym typeface="Georgia"/>
            </a:endParaRPr>
          </a:p>
          <a:p>
            <a:pPr indent="0" lvl="0" marL="0" marR="0" rtl="0" algn="l">
              <a:lnSpc>
                <a:spcPct val="100000"/>
              </a:lnSpc>
              <a:spcBef>
                <a:spcPts val="45"/>
              </a:spcBef>
              <a:spcAft>
                <a:spcPts val="0"/>
              </a:spcAft>
              <a:buNone/>
            </a:pPr>
            <a:r>
              <a:t/>
            </a:r>
            <a:endParaRPr sz="1750">
              <a:solidFill>
                <a:schemeClr val="dk1"/>
              </a:solidFill>
              <a:latin typeface="Georgia"/>
              <a:ea typeface="Georgia"/>
              <a:cs typeface="Georgia"/>
              <a:sym typeface="Georgia"/>
            </a:endParaRPr>
          </a:p>
          <a:p>
            <a:pPr indent="252095" lvl="0" marL="12700" marR="15240" rtl="0" algn="just">
              <a:lnSpc>
                <a:spcPct val="104099"/>
              </a:lnSpc>
              <a:spcBef>
                <a:spcPts val="0"/>
              </a:spcBef>
              <a:spcAft>
                <a:spcPts val="0"/>
              </a:spcAft>
              <a:buNone/>
            </a:pPr>
            <a:r>
              <a:rPr lang="en-US" sz="1350">
                <a:solidFill>
                  <a:schemeClr val="dk1"/>
                </a:solidFill>
                <a:latin typeface="Georgia"/>
                <a:ea typeface="Georgia"/>
                <a:cs typeface="Georgia"/>
                <a:sym typeface="Georgia"/>
              </a:rPr>
              <a:t>Posso realizar algum ato sem verificar de forma minuciosa a  documentação apresentada no caso de estarmos diante de cliente  habitual?</a:t>
            </a:r>
            <a:endParaRPr sz="1350">
              <a:solidFill>
                <a:schemeClr val="dk1"/>
              </a:solidFill>
              <a:latin typeface="Georgia"/>
              <a:ea typeface="Georgia"/>
              <a:cs typeface="Georgia"/>
              <a:sym typeface="Georgia"/>
            </a:endParaRPr>
          </a:p>
          <a:p>
            <a:pPr indent="0" lvl="0" marL="0" marR="0" rtl="0" algn="l">
              <a:lnSpc>
                <a:spcPct val="100000"/>
              </a:lnSpc>
              <a:spcBef>
                <a:spcPts val="30"/>
              </a:spcBef>
              <a:spcAft>
                <a:spcPts val="0"/>
              </a:spcAft>
              <a:buNone/>
            </a:pPr>
            <a:r>
              <a:t/>
            </a:r>
            <a:endParaRPr sz="1850">
              <a:solidFill>
                <a:schemeClr val="dk1"/>
              </a:solidFill>
              <a:latin typeface="Georgia"/>
              <a:ea typeface="Georgia"/>
              <a:cs typeface="Georgia"/>
              <a:sym typeface="Georgia"/>
            </a:endParaRPr>
          </a:p>
          <a:p>
            <a:pPr indent="0" lvl="0" marL="12700" marR="5080" rtl="0" algn="just">
              <a:lnSpc>
                <a:spcPct val="101099"/>
              </a:lnSpc>
              <a:spcBef>
                <a:spcPts val="5"/>
              </a:spcBef>
              <a:spcAft>
                <a:spcPts val="0"/>
              </a:spcAft>
              <a:buNone/>
            </a:pPr>
            <a:r>
              <a:rPr i="1" lang="en-US" sz="1200">
                <a:solidFill>
                  <a:schemeClr val="dk1"/>
                </a:solidFill>
                <a:latin typeface="Georgia"/>
                <a:ea typeface="Georgia"/>
                <a:cs typeface="Georgia"/>
                <a:sym typeface="Georgia"/>
              </a:rPr>
              <a:t>Não, nossa atuação do ponto de vista profissional diante dos atos que praticamos  deve ter igual zelo e grau de exigência, seja para o usuário esporádico, seja para o  usuário contumaz.</a:t>
            </a:r>
            <a:endParaRPr sz="1200">
              <a:solidFill>
                <a:schemeClr val="dk1"/>
              </a:solidFill>
              <a:latin typeface="Georgia"/>
              <a:ea typeface="Georgia"/>
              <a:cs typeface="Georgia"/>
              <a:sym typeface="Georgia"/>
            </a:endParaRPr>
          </a:p>
        </p:txBody>
      </p:sp>
      <p:grpSp>
        <p:nvGrpSpPr>
          <p:cNvPr id="348" name="Google Shape;348;p29"/>
          <p:cNvGrpSpPr/>
          <p:nvPr/>
        </p:nvGrpSpPr>
        <p:grpSpPr>
          <a:xfrm>
            <a:off x="2930398" y="1832496"/>
            <a:ext cx="320560" cy="1795132"/>
            <a:chOff x="2930398" y="1832496"/>
            <a:chExt cx="320560" cy="1795132"/>
          </a:xfrm>
        </p:grpSpPr>
        <p:pic>
          <p:nvPicPr>
            <p:cNvPr id="349" name="Google Shape;349;p29"/>
            <p:cNvPicPr preferRelativeResize="0"/>
            <p:nvPr/>
          </p:nvPicPr>
          <p:blipFill rotWithShape="1">
            <a:blip r:embed="rId3">
              <a:alphaModFix/>
            </a:blip>
            <a:srcRect b="0" l="0" r="0" t="0"/>
            <a:stretch/>
          </p:blipFill>
          <p:spPr>
            <a:xfrm>
              <a:off x="2930398" y="1832496"/>
              <a:ext cx="308406" cy="388734"/>
            </a:xfrm>
            <a:prstGeom prst="rect">
              <a:avLst/>
            </a:prstGeom>
            <a:noFill/>
            <a:ln>
              <a:noFill/>
            </a:ln>
          </p:spPr>
        </p:pic>
        <p:pic>
          <p:nvPicPr>
            <p:cNvPr id="350" name="Google Shape;350;p29"/>
            <p:cNvPicPr preferRelativeResize="0"/>
            <p:nvPr/>
          </p:nvPicPr>
          <p:blipFill rotWithShape="1">
            <a:blip r:embed="rId4">
              <a:alphaModFix/>
            </a:blip>
            <a:srcRect b="0" l="0" r="0" t="0"/>
            <a:stretch/>
          </p:blipFill>
          <p:spPr>
            <a:xfrm>
              <a:off x="2959227" y="3247733"/>
              <a:ext cx="291731" cy="379895"/>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0"/>
          <p:cNvSpPr txBox="1"/>
          <p:nvPr/>
        </p:nvSpPr>
        <p:spPr>
          <a:xfrm>
            <a:off x="497205" y="887882"/>
            <a:ext cx="2134235" cy="2035810"/>
          </a:xfrm>
          <a:prstGeom prst="rect">
            <a:avLst/>
          </a:prstGeom>
          <a:noFill/>
          <a:ln>
            <a:noFill/>
          </a:ln>
        </p:spPr>
        <p:txBody>
          <a:bodyPr anchorCtr="0" anchor="t" bIns="0" lIns="0" spcFirstLastPara="1" rIns="0" wrap="square" tIns="12050">
            <a:spAutoFit/>
          </a:bodyPr>
          <a:lstStyle/>
          <a:p>
            <a:pPr indent="0" lvl="0" marL="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8</a:t>
            </a:r>
            <a:endParaRPr sz="6000">
              <a:solidFill>
                <a:schemeClr val="dk1"/>
              </a:solidFill>
              <a:latin typeface="Georgia"/>
              <a:ea typeface="Georgia"/>
              <a:cs typeface="Georgia"/>
              <a:sym typeface="Georgia"/>
            </a:endParaRPr>
          </a:p>
          <a:p>
            <a:pPr indent="254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Quais as condutas  indicadas para  evitar a corrupção?</a:t>
            </a:r>
            <a:endParaRPr sz="1950">
              <a:solidFill>
                <a:schemeClr val="dk1"/>
              </a:solidFill>
              <a:latin typeface="Georgia"/>
              <a:ea typeface="Georgia"/>
              <a:cs typeface="Georgia"/>
              <a:sym typeface="Georgia"/>
            </a:endParaRPr>
          </a:p>
        </p:txBody>
      </p:sp>
      <p:sp>
        <p:nvSpPr>
          <p:cNvPr id="356" name="Google Shape;356;p30"/>
          <p:cNvSpPr txBox="1"/>
          <p:nvPr/>
        </p:nvSpPr>
        <p:spPr>
          <a:xfrm>
            <a:off x="2998089" y="710425"/>
            <a:ext cx="5410200" cy="512445"/>
          </a:xfrm>
          <a:prstGeom prst="rect">
            <a:avLst/>
          </a:prstGeom>
          <a:noFill/>
          <a:ln>
            <a:noFill/>
          </a:ln>
        </p:spPr>
        <p:txBody>
          <a:bodyPr anchorCtr="0" anchor="t" bIns="0" lIns="0" spcFirstLastPara="1" rIns="0" wrap="square" tIns="12050">
            <a:spAutoFit/>
          </a:bodyPr>
          <a:lstStyle/>
          <a:p>
            <a:pPr indent="0" lvl="0" marL="287655" marR="0" rtl="0" algn="l">
              <a:lnSpc>
                <a:spcPct val="120000"/>
              </a:lnSpc>
              <a:spcBef>
                <a:spcPts val="0"/>
              </a:spcBef>
              <a:spcAft>
                <a:spcPts val="0"/>
              </a:spcAft>
              <a:buNone/>
            </a:pPr>
            <a:r>
              <a:rPr lang="en-US" sz="1600">
                <a:solidFill>
                  <a:schemeClr val="dk1"/>
                </a:solidFill>
                <a:latin typeface="Georgia"/>
                <a:ea typeface="Georgia"/>
                <a:cs typeface="Georgia"/>
                <a:sym typeface="Georgia"/>
              </a:rPr>
              <a:t>Posso oferecer descontos ou outras vantagens financeiras</a:t>
            </a:r>
            <a:endParaRPr sz="1600">
              <a:solidFill>
                <a:schemeClr val="dk1"/>
              </a:solidFill>
              <a:latin typeface="Georgia"/>
              <a:ea typeface="Georgia"/>
              <a:cs typeface="Georgia"/>
              <a:sym typeface="Georgia"/>
            </a:endParaRPr>
          </a:p>
          <a:p>
            <a:pPr indent="0" lvl="0" marL="12700" marR="0" rtl="0" algn="l">
              <a:lnSpc>
                <a:spcPct val="120000"/>
              </a:lnSpc>
              <a:spcBef>
                <a:spcPts val="0"/>
              </a:spcBef>
              <a:spcAft>
                <a:spcPts val="0"/>
              </a:spcAft>
              <a:buNone/>
            </a:pPr>
            <a:r>
              <a:rPr lang="en-US" sz="1600">
                <a:solidFill>
                  <a:schemeClr val="dk1"/>
                </a:solidFill>
                <a:latin typeface="Georgia"/>
                <a:ea typeface="Georgia"/>
                <a:cs typeface="Georgia"/>
                <a:sym typeface="Georgia"/>
              </a:rPr>
              <a:t>para clientes?</a:t>
            </a:r>
            <a:endParaRPr sz="1600">
              <a:solidFill>
                <a:schemeClr val="dk1"/>
              </a:solidFill>
              <a:latin typeface="Georgia"/>
              <a:ea typeface="Georgia"/>
              <a:cs typeface="Georgia"/>
              <a:sym typeface="Georgia"/>
            </a:endParaRPr>
          </a:p>
        </p:txBody>
      </p:sp>
      <p:sp>
        <p:nvSpPr>
          <p:cNvPr id="357" name="Google Shape;357;p30"/>
          <p:cNvSpPr txBox="1"/>
          <p:nvPr/>
        </p:nvSpPr>
        <p:spPr>
          <a:xfrm>
            <a:off x="2998089" y="1530769"/>
            <a:ext cx="5710555" cy="618490"/>
          </a:xfrm>
          <a:prstGeom prst="rect">
            <a:avLst/>
          </a:prstGeom>
          <a:noFill/>
          <a:ln>
            <a:noFill/>
          </a:ln>
        </p:spPr>
        <p:txBody>
          <a:bodyPr anchorCtr="0" anchor="t" bIns="0" lIns="0" spcFirstLastPara="1" rIns="0" wrap="square" tIns="16500">
            <a:spAutoFit/>
          </a:bodyPr>
          <a:lstStyle/>
          <a:p>
            <a:pPr indent="0" lvl="0" marL="12700" marR="5080" rtl="0" algn="just">
              <a:lnSpc>
                <a:spcPct val="99000"/>
              </a:lnSpc>
              <a:spcBef>
                <a:spcPts val="0"/>
              </a:spcBef>
              <a:spcAft>
                <a:spcPts val="0"/>
              </a:spcAft>
              <a:buNone/>
            </a:pPr>
            <a:r>
              <a:rPr i="1" lang="en-US" sz="1300">
                <a:solidFill>
                  <a:srgbClr val="0D0D0D"/>
                </a:solidFill>
                <a:latin typeface="Georgia"/>
                <a:ea typeface="Georgia"/>
                <a:cs typeface="Georgia"/>
                <a:sym typeface="Georgia"/>
              </a:rPr>
              <a:t>Não, nosso diferencial deve residir na qualidade de nosso trabalho, razão  pela qual investimos incessantemente em aperfeiçoamento técnico e  constante análise dos processosinternos.</a:t>
            </a:r>
            <a:endParaRPr sz="1300">
              <a:solidFill>
                <a:schemeClr val="dk1"/>
              </a:solidFill>
              <a:latin typeface="Georgia"/>
              <a:ea typeface="Georgia"/>
              <a:cs typeface="Georgia"/>
              <a:sym typeface="Georgia"/>
            </a:endParaRPr>
          </a:p>
        </p:txBody>
      </p:sp>
      <p:graphicFrame>
        <p:nvGraphicFramePr>
          <p:cNvPr id="358" name="Google Shape;358;p30"/>
          <p:cNvGraphicFramePr/>
          <p:nvPr/>
        </p:nvGraphicFramePr>
        <p:xfrm>
          <a:off x="2882900" y="2741432"/>
          <a:ext cx="3000000" cy="3000000"/>
        </p:xfrm>
        <a:graphic>
          <a:graphicData uri="http://schemas.openxmlformats.org/drawingml/2006/table">
            <a:tbl>
              <a:tblPr bandRow="1" firstRow="1">
                <a:noFill/>
                <a:tableStyleId>{2D339984-14BA-44A9-82BD-9CC423AE6A5C}</a:tableStyleId>
              </a:tblPr>
              <a:tblGrid>
                <a:gridCol w="981075"/>
                <a:gridCol w="919475"/>
                <a:gridCol w="1206500"/>
                <a:gridCol w="1744975"/>
                <a:gridCol w="1076950"/>
              </a:tblGrid>
              <a:tr h="201200">
                <a:tc>
                  <a:txBody>
                    <a:bodyPr/>
                    <a:lstStyle/>
                    <a:p>
                      <a:pPr indent="0" lvl="0" marL="424180" marR="0" rtl="0" algn="l">
                        <a:lnSpc>
                          <a:spcPct val="110000"/>
                        </a:lnSpc>
                        <a:spcBef>
                          <a:spcPts val="0"/>
                        </a:spcBef>
                        <a:spcAft>
                          <a:spcPts val="0"/>
                        </a:spcAft>
                        <a:buNone/>
                      </a:pPr>
                      <a:r>
                        <a:rPr lang="en-US" sz="1350" u="none" cap="none" strike="noStrike">
                          <a:latin typeface="Georgia"/>
                          <a:ea typeface="Georgia"/>
                          <a:cs typeface="Georgia"/>
                          <a:sym typeface="Georgia"/>
                        </a:rPr>
                        <a:t>Posso</a:t>
                      </a:r>
                      <a:endParaRPr sz="1350" u="none" cap="none" strike="noStrike">
                        <a:latin typeface="Georgia"/>
                        <a:ea typeface="Georgia"/>
                        <a:cs typeface="Georgia"/>
                        <a:sym typeface="Georgia"/>
                      </a:endParaRPr>
                    </a:p>
                  </a:txBody>
                  <a:tcPr marT="0" marB="0" marR="0" marL="0"/>
                </a:tc>
                <a:tc>
                  <a:txBody>
                    <a:bodyPr/>
                    <a:lstStyle/>
                    <a:p>
                      <a:pPr indent="0" lvl="0" marL="167005" marR="0" rtl="0" algn="l">
                        <a:lnSpc>
                          <a:spcPct val="110000"/>
                        </a:lnSpc>
                        <a:spcBef>
                          <a:spcPts val="0"/>
                        </a:spcBef>
                        <a:spcAft>
                          <a:spcPts val="0"/>
                        </a:spcAft>
                        <a:buNone/>
                      </a:pPr>
                      <a:r>
                        <a:rPr lang="en-US" sz="1350" u="none" cap="none" strike="noStrike">
                          <a:latin typeface="Georgia"/>
                          <a:ea typeface="Georgia"/>
                          <a:cs typeface="Georgia"/>
                          <a:sym typeface="Georgia"/>
                        </a:rPr>
                        <a:t>vincular</a:t>
                      </a:r>
                      <a:endParaRPr sz="1350" u="none" cap="none" strike="noStrike">
                        <a:latin typeface="Georgia"/>
                        <a:ea typeface="Georgia"/>
                        <a:cs typeface="Georgia"/>
                        <a:sym typeface="Georgia"/>
                      </a:endParaRPr>
                    </a:p>
                  </a:txBody>
                  <a:tcPr marT="0" marB="0" marR="0" marL="0"/>
                </a:tc>
                <a:tc>
                  <a:txBody>
                    <a:bodyPr/>
                    <a:lstStyle/>
                    <a:p>
                      <a:pPr indent="0" lvl="0" marL="151130" marR="0" rtl="0" algn="l">
                        <a:lnSpc>
                          <a:spcPct val="110000"/>
                        </a:lnSpc>
                        <a:spcBef>
                          <a:spcPts val="0"/>
                        </a:spcBef>
                        <a:spcAft>
                          <a:spcPts val="0"/>
                        </a:spcAft>
                        <a:buNone/>
                      </a:pPr>
                      <a:r>
                        <a:rPr lang="en-US" sz="1350" u="none" cap="none" strike="noStrike">
                          <a:latin typeface="Georgia"/>
                          <a:ea typeface="Georgia"/>
                          <a:cs typeface="Georgia"/>
                          <a:sym typeface="Georgia"/>
                        </a:rPr>
                        <a:t>o	nome</a:t>
                      </a:r>
                      <a:endParaRPr sz="1350" u="none" cap="none" strike="noStrike">
                        <a:latin typeface="Georgia"/>
                        <a:ea typeface="Georgia"/>
                        <a:cs typeface="Georgia"/>
                        <a:sym typeface="Georgia"/>
                      </a:endParaRPr>
                    </a:p>
                  </a:txBody>
                  <a:tcPr marT="0" marB="0" marR="0" marL="0"/>
                </a:tc>
                <a:tc>
                  <a:txBody>
                    <a:bodyPr/>
                    <a:lstStyle/>
                    <a:p>
                      <a:pPr indent="0" lvl="0" marL="22225" marR="0" rtl="0" algn="l">
                        <a:lnSpc>
                          <a:spcPct val="110000"/>
                        </a:lnSpc>
                        <a:spcBef>
                          <a:spcPts val="0"/>
                        </a:spcBef>
                        <a:spcAft>
                          <a:spcPts val="0"/>
                        </a:spcAft>
                        <a:buNone/>
                      </a:pPr>
                      <a:r>
                        <a:rPr lang="en-US" sz="1350" u="none" cap="none" strike="noStrike">
                          <a:latin typeface="Georgia"/>
                          <a:ea typeface="Georgia"/>
                          <a:cs typeface="Georgia"/>
                          <a:sym typeface="Georgia"/>
                        </a:rPr>
                        <a:t>do	cartório	em</a:t>
                      </a:r>
                      <a:endParaRPr sz="1350" u="none" cap="none" strike="noStrike">
                        <a:latin typeface="Georgia"/>
                        <a:ea typeface="Georgia"/>
                        <a:cs typeface="Georgia"/>
                        <a:sym typeface="Georgia"/>
                      </a:endParaRPr>
                    </a:p>
                  </a:txBody>
                  <a:tcPr marT="0" marB="0" marR="0" marL="0"/>
                </a:tc>
                <a:tc>
                  <a:txBody>
                    <a:bodyPr/>
                    <a:lstStyle/>
                    <a:p>
                      <a:pPr indent="0" lvl="0" marL="0" marR="121920" rtl="0" algn="r">
                        <a:lnSpc>
                          <a:spcPct val="110000"/>
                        </a:lnSpc>
                        <a:spcBef>
                          <a:spcPts val="0"/>
                        </a:spcBef>
                        <a:spcAft>
                          <a:spcPts val="0"/>
                        </a:spcAft>
                        <a:buNone/>
                      </a:pPr>
                      <a:r>
                        <a:rPr lang="en-US" sz="1350" u="none" cap="none" strike="noStrike">
                          <a:latin typeface="Georgia"/>
                          <a:ea typeface="Georgia"/>
                          <a:cs typeface="Georgia"/>
                          <a:sym typeface="Georgia"/>
                        </a:rPr>
                        <a:t>atividades</a:t>
                      </a:r>
                      <a:endParaRPr sz="1350" u="none" cap="none" strike="noStrike">
                        <a:latin typeface="Georgia"/>
                        <a:ea typeface="Georgia"/>
                        <a:cs typeface="Georgia"/>
                        <a:sym typeface="Georgia"/>
                      </a:endParaRPr>
                    </a:p>
                  </a:txBody>
                  <a:tcPr marT="0" marB="0" marR="0" marL="0"/>
                </a:tc>
              </a:tr>
              <a:tr h="201200">
                <a:tc>
                  <a:txBody>
                    <a:bodyPr/>
                    <a:lstStyle/>
                    <a:p>
                      <a:pPr indent="0" lvl="0" marL="127000" marR="0" rtl="0" algn="l">
                        <a:lnSpc>
                          <a:spcPct val="110000"/>
                        </a:lnSpc>
                        <a:spcBef>
                          <a:spcPts val="0"/>
                        </a:spcBef>
                        <a:spcAft>
                          <a:spcPts val="0"/>
                        </a:spcAft>
                        <a:buNone/>
                      </a:pPr>
                      <a:r>
                        <a:rPr lang="en-US" sz="1350" u="none" cap="none" strike="noStrike">
                          <a:latin typeface="Georgia"/>
                          <a:ea typeface="Georgia"/>
                          <a:cs typeface="Georgia"/>
                          <a:sym typeface="Georgia"/>
                        </a:rPr>
                        <a:t>privadas</a:t>
                      </a:r>
                      <a:endParaRPr sz="1350" u="none" cap="none" strike="noStrike">
                        <a:latin typeface="Georgia"/>
                        <a:ea typeface="Georgia"/>
                        <a:cs typeface="Georgia"/>
                        <a:sym typeface="Georgia"/>
                      </a:endParaRPr>
                    </a:p>
                  </a:txBody>
                  <a:tcPr marT="0" marB="0" marR="0" marL="0"/>
                </a:tc>
                <a:tc>
                  <a:txBody>
                    <a:bodyPr/>
                    <a:lstStyle/>
                    <a:p>
                      <a:pPr indent="0" lvl="0" marL="126364" marR="0" rtl="0" algn="l">
                        <a:lnSpc>
                          <a:spcPct val="110000"/>
                        </a:lnSpc>
                        <a:spcBef>
                          <a:spcPts val="0"/>
                        </a:spcBef>
                        <a:spcAft>
                          <a:spcPts val="0"/>
                        </a:spcAft>
                        <a:buNone/>
                      </a:pPr>
                      <a:r>
                        <a:rPr lang="en-US" sz="1350" u="none" cap="none" strike="noStrike">
                          <a:latin typeface="Georgia"/>
                          <a:ea typeface="Georgia"/>
                          <a:cs typeface="Georgia"/>
                          <a:sym typeface="Georgia"/>
                        </a:rPr>
                        <a:t>minhas,</a:t>
                      </a:r>
                      <a:endParaRPr sz="1350" u="none" cap="none" strike="noStrike">
                        <a:latin typeface="Georgia"/>
                        <a:ea typeface="Georgia"/>
                        <a:cs typeface="Georgia"/>
                        <a:sym typeface="Georgia"/>
                      </a:endParaRPr>
                    </a:p>
                  </a:txBody>
                  <a:tcPr marT="0" marB="0" marR="0" marL="0"/>
                </a:tc>
                <a:tc>
                  <a:txBody>
                    <a:bodyPr/>
                    <a:lstStyle/>
                    <a:p>
                      <a:pPr indent="0" lvl="0" marL="137795" marR="0" rtl="0" algn="l">
                        <a:lnSpc>
                          <a:spcPct val="110000"/>
                        </a:lnSpc>
                        <a:spcBef>
                          <a:spcPts val="0"/>
                        </a:spcBef>
                        <a:spcAft>
                          <a:spcPts val="0"/>
                        </a:spcAft>
                        <a:buNone/>
                      </a:pPr>
                      <a:r>
                        <a:rPr lang="en-US" sz="1350" u="none" cap="none" strike="noStrike">
                          <a:latin typeface="Georgia"/>
                          <a:ea typeface="Georgia"/>
                          <a:cs typeface="Georgia"/>
                          <a:sym typeface="Georgia"/>
                        </a:rPr>
                        <a:t>de	caráter</a:t>
                      </a:r>
                      <a:endParaRPr sz="1350" u="none" cap="none" strike="noStrike">
                        <a:latin typeface="Georgia"/>
                        <a:ea typeface="Georgia"/>
                        <a:cs typeface="Georgia"/>
                        <a:sym typeface="Georgia"/>
                      </a:endParaRPr>
                    </a:p>
                  </a:txBody>
                  <a:tcPr marT="0" marB="0" marR="0" marL="0"/>
                </a:tc>
                <a:tc>
                  <a:txBody>
                    <a:bodyPr/>
                    <a:lstStyle/>
                    <a:p>
                      <a:pPr indent="0" lvl="0" marL="283845" marR="0" rtl="0" algn="l">
                        <a:lnSpc>
                          <a:spcPct val="110000"/>
                        </a:lnSpc>
                        <a:spcBef>
                          <a:spcPts val="0"/>
                        </a:spcBef>
                        <a:spcAft>
                          <a:spcPts val="0"/>
                        </a:spcAft>
                        <a:buNone/>
                      </a:pPr>
                      <a:r>
                        <a:rPr lang="en-US" sz="1350" u="none" cap="none" strike="noStrike">
                          <a:latin typeface="Georgia"/>
                          <a:ea typeface="Georgia"/>
                          <a:cs typeface="Georgia"/>
                          <a:sym typeface="Georgia"/>
                        </a:rPr>
                        <a:t>eminentemente</a:t>
                      </a:r>
                      <a:endParaRPr sz="1350" u="none" cap="none" strike="noStrike">
                        <a:latin typeface="Georgia"/>
                        <a:ea typeface="Georgia"/>
                        <a:cs typeface="Georgia"/>
                        <a:sym typeface="Georgia"/>
                      </a:endParaRPr>
                    </a:p>
                  </a:txBody>
                  <a:tcPr marT="0" marB="0" marR="0" marL="0"/>
                </a:tc>
                <a:tc>
                  <a:txBody>
                    <a:bodyPr/>
                    <a:lstStyle/>
                    <a:p>
                      <a:pPr indent="0" lvl="0" marL="0" marR="119379" rtl="0" algn="r">
                        <a:lnSpc>
                          <a:spcPct val="110000"/>
                        </a:lnSpc>
                        <a:spcBef>
                          <a:spcPts val="0"/>
                        </a:spcBef>
                        <a:spcAft>
                          <a:spcPts val="0"/>
                        </a:spcAft>
                        <a:buNone/>
                      </a:pPr>
                      <a:r>
                        <a:rPr lang="en-US" sz="1350" u="none" cap="none" strike="noStrike">
                          <a:latin typeface="Georgia"/>
                          <a:ea typeface="Georgia"/>
                          <a:cs typeface="Georgia"/>
                          <a:sym typeface="Georgia"/>
                        </a:rPr>
                        <a:t>particular?</a:t>
                      </a:r>
                      <a:endParaRPr sz="1350" u="none" cap="none" strike="noStrike">
                        <a:latin typeface="Georgia"/>
                        <a:ea typeface="Georgia"/>
                        <a:cs typeface="Georgia"/>
                        <a:sym typeface="Georgia"/>
                      </a:endParaRPr>
                    </a:p>
                  </a:txBody>
                  <a:tcPr marT="0" marB="0" marR="0" marL="0"/>
                </a:tc>
              </a:tr>
            </a:tbl>
          </a:graphicData>
        </a:graphic>
      </p:graphicFrame>
      <p:sp>
        <p:nvSpPr>
          <p:cNvPr id="359" name="Google Shape;359;p30"/>
          <p:cNvSpPr txBox="1"/>
          <p:nvPr/>
        </p:nvSpPr>
        <p:spPr>
          <a:xfrm>
            <a:off x="2998089" y="3364700"/>
            <a:ext cx="5712460" cy="1416050"/>
          </a:xfrm>
          <a:prstGeom prst="rect">
            <a:avLst/>
          </a:prstGeom>
          <a:noFill/>
          <a:ln>
            <a:noFill/>
          </a:ln>
        </p:spPr>
        <p:txBody>
          <a:bodyPr anchorCtr="0" anchor="t" bIns="0" lIns="0" spcFirstLastPara="1" rIns="0" wrap="square" tIns="13950">
            <a:spAutoFit/>
          </a:bodyPr>
          <a:lstStyle/>
          <a:p>
            <a:pPr indent="0" lvl="0" marL="12700" marR="5080" rtl="0" algn="just">
              <a:lnSpc>
                <a:spcPct val="100000"/>
              </a:lnSpc>
              <a:spcBef>
                <a:spcPts val="0"/>
              </a:spcBef>
              <a:spcAft>
                <a:spcPts val="0"/>
              </a:spcAft>
              <a:buNone/>
            </a:pPr>
            <a:r>
              <a:rPr i="1" lang="en-US" sz="1300">
                <a:solidFill>
                  <a:schemeClr val="dk1"/>
                </a:solidFill>
                <a:latin typeface="Georgia"/>
                <a:ea typeface="Georgia"/>
                <a:cs typeface="Georgia"/>
                <a:sym typeface="Georgia"/>
              </a:rPr>
              <a:t>A utilização da marca e do nome ‘’Cartório Fernando Dias’’ deve ficar  restrita as atividades profissionais por nós desenvolvida, isto não impede,  contudo, a indicação de nosso nome em currículos, trabalhos profissionais  ou acadêmicos, desde que fique claro que tais indicações são utilizadas  exclusivamente como referências indicativas de histórico profissional, sem  qualquer indicação, direta ou indireta, de que se trate de atividade  desenvolvida	diretamente	pelo	cartório</a:t>
            </a:r>
            <a:r>
              <a:rPr i="1" lang="en-US" sz="1200">
                <a:solidFill>
                  <a:schemeClr val="dk1"/>
                </a:solidFill>
                <a:latin typeface="Georgia"/>
                <a:ea typeface="Georgia"/>
                <a:cs typeface="Georgia"/>
                <a:sym typeface="Georgia"/>
              </a:rPr>
              <a:t>.</a:t>
            </a:r>
            <a:endParaRPr sz="1200">
              <a:solidFill>
                <a:schemeClr val="dk1"/>
              </a:solidFill>
              <a:latin typeface="Georgia"/>
              <a:ea typeface="Georgia"/>
              <a:cs typeface="Georgia"/>
              <a:sym typeface="Georgia"/>
            </a:endParaRPr>
          </a:p>
        </p:txBody>
      </p:sp>
      <p:grpSp>
        <p:nvGrpSpPr>
          <p:cNvPr id="360" name="Google Shape;360;p30"/>
          <p:cNvGrpSpPr/>
          <p:nvPr/>
        </p:nvGrpSpPr>
        <p:grpSpPr>
          <a:xfrm>
            <a:off x="2911601" y="620662"/>
            <a:ext cx="353237" cy="2359774"/>
            <a:chOff x="2911601" y="620662"/>
            <a:chExt cx="353237" cy="2359774"/>
          </a:xfrm>
        </p:grpSpPr>
        <p:pic>
          <p:nvPicPr>
            <p:cNvPr id="361" name="Google Shape;361;p30"/>
            <p:cNvPicPr preferRelativeResize="0"/>
            <p:nvPr/>
          </p:nvPicPr>
          <p:blipFill rotWithShape="1">
            <a:blip r:embed="rId3">
              <a:alphaModFix/>
            </a:blip>
            <a:srcRect b="0" l="0" r="0" t="0"/>
            <a:stretch/>
          </p:blipFill>
          <p:spPr>
            <a:xfrm>
              <a:off x="2956432" y="2591702"/>
              <a:ext cx="308406" cy="388734"/>
            </a:xfrm>
            <a:prstGeom prst="rect">
              <a:avLst/>
            </a:prstGeom>
            <a:noFill/>
            <a:ln>
              <a:noFill/>
            </a:ln>
          </p:spPr>
        </p:pic>
        <p:pic>
          <p:nvPicPr>
            <p:cNvPr id="362" name="Google Shape;362;p30"/>
            <p:cNvPicPr preferRelativeResize="0"/>
            <p:nvPr/>
          </p:nvPicPr>
          <p:blipFill rotWithShape="1">
            <a:blip r:embed="rId3">
              <a:alphaModFix/>
            </a:blip>
            <a:srcRect b="0" l="0" r="0" t="0"/>
            <a:stretch/>
          </p:blipFill>
          <p:spPr>
            <a:xfrm>
              <a:off x="2911601" y="620662"/>
              <a:ext cx="308406" cy="388734"/>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1"/>
          <p:cNvSpPr txBox="1"/>
          <p:nvPr/>
        </p:nvSpPr>
        <p:spPr>
          <a:xfrm>
            <a:off x="497205" y="887882"/>
            <a:ext cx="2134235" cy="2035810"/>
          </a:xfrm>
          <a:prstGeom prst="rect">
            <a:avLst/>
          </a:prstGeom>
          <a:noFill/>
          <a:ln>
            <a:noFill/>
          </a:ln>
        </p:spPr>
        <p:txBody>
          <a:bodyPr anchorCtr="0" anchor="t" bIns="0" lIns="0" spcFirstLastPara="1" rIns="0" wrap="square" tIns="12050">
            <a:spAutoFit/>
          </a:bodyPr>
          <a:lstStyle/>
          <a:p>
            <a:pPr indent="0" lvl="0" marL="0" marR="0" rtl="0" algn="ctr">
              <a:lnSpc>
                <a:spcPct val="100000"/>
              </a:lnSpc>
              <a:spcBef>
                <a:spcPts val="0"/>
              </a:spcBef>
              <a:spcAft>
                <a:spcPts val="0"/>
              </a:spcAft>
              <a:buNone/>
            </a:pPr>
            <a:r>
              <a:rPr b="1" lang="en-US" sz="6000">
                <a:solidFill>
                  <a:srgbClr val="FFFFFF"/>
                </a:solidFill>
                <a:latin typeface="Georgia"/>
                <a:ea typeface="Georgia"/>
                <a:cs typeface="Georgia"/>
                <a:sym typeface="Georgia"/>
              </a:rPr>
              <a:t>8</a:t>
            </a:r>
            <a:endParaRPr sz="6000">
              <a:solidFill>
                <a:schemeClr val="dk1"/>
              </a:solidFill>
              <a:latin typeface="Georgia"/>
              <a:ea typeface="Georgia"/>
              <a:cs typeface="Georgia"/>
              <a:sym typeface="Georgia"/>
            </a:endParaRPr>
          </a:p>
          <a:p>
            <a:pPr indent="2540" lvl="0" marL="12700" marR="5080" rtl="0" algn="ctr">
              <a:lnSpc>
                <a:spcPct val="101600"/>
              </a:lnSpc>
              <a:spcBef>
                <a:spcPts val="1500"/>
              </a:spcBef>
              <a:spcAft>
                <a:spcPts val="0"/>
              </a:spcAft>
              <a:buNone/>
            </a:pPr>
            <a:r>
              <a:rPr lang="en-US" sz="1950">
                <a:solidFill>
                  <a:srgbClr val="FFFFFF"/>
                </a:solidFill>
                <a:latin typeface="Georgia"/>
                <a:ea typeface="Georgia"/>
                <a:cs typeface="Georgia"/>
                <a:sym typeface="Georgia"/>
              </a:rPr>
              <a:t>Quais as condutas  indicadas para  evitar a corrupção?</a:t>
            </a:r>
            <a:endParaRPr sz="1950">
              <a:solidFill>
                <a:schemeClr val="dk1"/>
              </a:solidFill>
              <a:latin typeface="Georgia"/>
              <a:ea typeface="Georgia"/>
              <a:cs typeface="Georgia"/>
              <a:sym typeface="Georgia"/>
            </a:endParaRPr>
          </a:p>
        </p:txBody>
      </p:sp>
      <p:sp>
        <p:nvSpPr>
          <p:cNvPr id="368" name="Google Shape;368;p31"/>
          <p:cNvSpPr txBox="1"/>
          <p:nvPr/>
        </p:nvSpPr>
        <p:spPr>
          <a:xfrm>
            <a:off x="2998089" y="710425"/>
            <a:ext cx="5678805" cy="512445"/>
          </a:xfrm>
          <a:prstGeom prst="rect">
            <a:avLst/>
          </a:prstGeom>
          <a:noFill/>
          <a:ln>
            <a:noFill/>
          </a:ln>
        </p:spPr>
        <p:txBody>
          <a:bodyPr anchorCtr="0" anchor="t" bIns="0" lIns="0" spcFirstLastPara="1" rIns="0" wrap="square" tIns="12050">
            <a:spAutoFit/>
          </a:bodyPr>
          <a:lstStyle/>
          <a:p>
            <a:pPr indent="0" lvl="0" marL="242570" marR="0" rtl="0" algn="l">
              <a:lnSpc>
                <a:spcPct val="120000"/>
              </a:lnSpc>
              <a:spcBef>
                <a:spcPts val="0"/>
              </a:spcBef>
              <a:spcAft>
                <a:spcPts val="0"/>
              </a:spcAft>
              <a:buNone/>
            </a:pPr>
            <a:r>
              <a:rPr lang="en-US" sz="1600">
                <a:solidFill>
                  <a:schemeClr val="dk1"/>
                </a:solidFill>
                <a:latin typeface="Georgia"/>
                <a:ea typeface="Georgia"/>
                <a:cs typeface="Georgia"/>
                <a:sym typeface="Georgia"/>
              </a:rPr>
              <a:t>Posso	participar	de	eventos	ou	ações	sociais</a:t>
            </a:r>
            <a:endParaRPr sz="1600">
              <a:solidFill>
                <a:schemeClr val="dk1"/>
              </a:solidFill>
              <a:latin typeface="Georgia"/>
              <a:ea typeface="Georgia"/>
              <a:cs typeface="Georgia"/>
              <a:sym typeface="Georgia"/>
            </a:endParaRPr>
          </a:p>
          <a:p>
            <a:pPr indent="0" lvl="0" marL="12700" marR="0" rtl="0" algn="l">
              <a:lnSpc>
                <a:spcPct val="120000"/>
              </a:lnSpc>
              <a:spcBef>
                <a:spcPts val="0"/>
              </a:spcBef>
              <a:spcAft>
                <a:spcPts val="0"/>
              </a:spcAft>
              <a:buNone/>
            </a:pPr>
            <a:r>
              <a:rPr lang="en-US" sz="1600">
                <a:solidFill>
                  <a:schemeClr val="dk1"/>
                </a:solidFill>
                <a:latin typeface="Georgia"/>
                <a:ea typeface="Georgia"/>
                <a:cs typeface="Georgia"/>
                <a:sym typeface="Georgia"/>
              </a:rPr>
              <a:t>utilizando o nome ou a	marca “Cartório Fernando Dias?</a:t>
            </a:r>
            <a:endParaRPr sz="1600">
              <a:solidFill>
                <a:schemeClr val="dk1"/>
              </a:solidFill>
              <a:latin typeface="Georgia"/>
              <a:ea typeface="Georgia"/>
              <a:cs typeface="Georgia"/>
              <a:sym typeface="Georgia"/>
            </a:endParaRPr>
          </a:p>
        </p:txBody>
      </p:sp>
      <p:sp>
        <p:nvSpPr>
          <p:cNvPr id="369" name="Google Shape;369;p31"/>
          <p:cNvSpPr txBox="1"/>
          <p:nvPr/>
        </p:nvSpPr>
        <p:spPr>
          <a:xfrm>
            <a:off x="2998089" y="1477912"/>
            <a:ext cx="5710555" cy="759460"/>
          </a:xfrm>
          <a:prstGeom prst="rect">
            <a:avLst/>
          </a:prstGeom>
          <a:noFill/>
          <a:ln>
            <a:noFill/>
          </a:ln>
        </p:spPr>
        <p:txBody>
          <a:bodyPr anchorCtr="0" anchor="t" bIns="0" lIns="0" spcFirstLastPara="1" rIns="0" wrap="square" tIns="12700">
            <a:spAutoFit/>
          </a:bodyPr>
          <a:lstStyle/>
          <a:p>
            <a:pPr indent="0" lvl="0" marL="12700" marR="5080" rtl="0" algn="just">
              <a:lnSpc>
                <a:spcPct val="100200"/>
              </a:lnSpc>
              <a:spcBef>
                <a:spcPts val="0"/>
              </a:spcBef>
              <a:spcAft>
                <a:spcPts val="0"/>
              </a:spcAft>
              <a:buNone/>
            </a:pPr>
            <a:r>
              <a:rPr i="1" lang="en-US" sz="1200">
                <a:solidFill>
                  <a:schemeClr val="dk1"/>
                </a:solidFill>
                <a:latin typeface="Georgia"/>
                <a:ea typeface="Georgia"/>
                <a:cs typeface="Georgia"/>
                <a:sym typeface="Georgia"/>
              </a:rPr>
              <a:t>Durante todo o ano participamos e realizamos ações sociais diversas. Desta forma,  a participação em qualquer evento desta natureza com a utilização de nosso nome  ou marca apenas poderá ser realizada em havendo prévia e expressa comunicação  e autorização emanada por parte do setor administrativo e do tabelião.</a:t>
            </a:r>
            <a:endParaRPr sz="1200">
              <a:solidFill>
                <a:schemeClr val="dk1"/>
              </a:solidFill>
              <a:latin typeface="Georgia"/>
              <a:ea typeface="Georgia"/>
              <a:cs typeface="Georgia"/>
              <a:sym typeface="Georgia"/>
            </a:endParaRPr>
          </a:p>
        </p:txBody>
      </p:sp>
      <p:sp>
        <p:nvSpPr>
          <p:cNvPr id="370" name="Google Shape;370;p31"/>
          <p:cNvSpPr txBox="1"/>
          <p:nvPr/>
        </p:nvSpPr>
        <p:spPr>
          <a:xfrm>
            <a:off x="2998089" y="2735224"/>
            <a:ext cx="5715635" cy="2359660"/>
          </a:xfrm>
          <a:prstGeom prst="rect">
            <a:avLst/>
          </a:prstGeom>
          <a:noFill/>
          <a:ln>
            <a:noFill/>
          </a:ln>
        </p:spPr>
        <p:txBody>
          <a:bodyPr anchorCtr="0" anchor="t" bIns="0" lIns="0" spcFirstLastPara="1" rIns="0" wrap="square" tIns="12050">
            <a:spAutoFit/>
          </a:bodyPr>
          <a:lstStyle/>
          <a:p>
            <a:pPr indent="0" lvl="0" marL="238125" marR="0" rtl="0" algn="l">
              <a:lnSpc>
                <a:spcPct val="100000"/>
              </a:lnSpc>
              <a:spcBef>
                <a:spcPts val="0"/>
              </a:spcBef>
              <a:spcAft>
                <a:spcPts val="0"/>
              </a:spcAft>
              <a:buNone/>
            </a:pPr>
            <a:r>
              <a:rPr lang="en-US" sz="1350">
                <a:solidFill>
                  <a:schemeClr val="dk1"/>
                </a:solidFill>
                <a:latin typeface="Georgia"/>
                <a:ea typeface="Georgia"/>
                <a:cs typeface="Georgia"/>
                <a:sym typeface="Georgia"/>
              </a:rPr>
              <a:t>Posso	receber	presentes,	brindes	ou	similares	de	clientes?</a:t>
            </a:r>
            <a:endParaRPr sz="1350">
              <a:solidFill>
                <a:schemeClr val="dk1"/>
              </a:solidFill>
              <a:latin typeface="Georgia"/>
              <a:ea typeface="Georgia"/>
              <a:cs typeface="Georgia"/>
              <a:sym typeface="Georgia"/>
            </a:endParaRPr>
          </a:p>
          <a:p>
            <a:pPr indent="0" lvl="0" marL="0" marR="0" rtl="0" algn="l">
              <a:lnSpc>
                <a:spcPct val="100000"/>
              </a:lnSpc>
              <a:spcBef>
                <a:spcPts val="15"/>
              </a:spcBef>
              <a:spcAft>
                <a:spcPts val="0"/>
              </a:spcAft>
              <a:buNone/>
            </a:pPr>
            <a:r>
              <a:t/>
            </a:r>
            <a:endParaRPr sz="1500">
              <a:solidFill>
                <a:schemeClr val="dk1"/>
              </a:solidFill>
              <a:latin typeface="Georgia"/>
              <a:ea typeface="Georgia"/>
              <a:cs typeface="Georgia"/>
              <a:sym typeface="Georgia"/>
            </a:endParaRPr>
          </a:p>
          <a:p>
            <a:pPr indent="0" lvl="0" marL="12700" marR="5080" rtl="0" algn="just">
              <a:lnSpc>
                <a:spcPct val="100299"/>
              </a:lnSpc>
              <a:spcBef>
                <a:spcPts val="5"/>
              </a:spcBef>
              <a:spcAft>
                <a:spcPts val="0"/>
              </a:spcAft>
              <a:buNone/>
            </a:pPr>
            <a:r>
              <a:rPr i="1" lang="en-US" sz="1200">
                <a:solidFill>
                  <a:schemeClr val="dk1"/>
                </a:solidFill>
                <a:latin typeface="Georgia"/>
                <a:ea typeface="Georgia"/>
                <a:cs typeface="Georgia"/>
                <a:sym typeface="Georgia"/>
              </a:rPr>
              <a:t>Muitas vezes, principalmente em datas comemorativas, é comum que usuários do  cartório, como forma de agradecimento, enviem presentes, brindes ou similares,  seja a um colaborador específico ou mesmo a todos os colaboradores de algum  setor, ou mesmo daserventia.</a:t>
            </a:r>
            <a:endParaRPr sz="1200">
              <a:solidFill>
                <a:schemeClr val="dk1"/>
              </a:solidFill>
              <a:latin typeface="Georgia"/>
              <a:ea typeface="Georgia"/>
              <a:cs typeface="Georgia"/>
              <a:sym typeface="Georgia"/>
            </a:endParaRPr>
          </a:p>
          <a:p>
            <a:pPr indent="0" lvl="0" marL="12700" marR="335280" rtl="0" algn="just">
              <a:lnSpc>
                <a:spcPct val="101000"/>
              </a:lnSpc>
              <a:spcBef>
                <a:spcPts val="280"/>
              </a:spcBef>
              <a:spcAft>
                <a:spcPts val="0"/>
              </a:spcAft>
              <a:buNone/>
            </a:pPr>
            <a:r>
              <a:rPr i="1" lang="en-US" sz="1200">
                <a:solidFill>
                  <a:schemeClr val="dk1"/>
                </a:solidFill>
                <a:latin typeface="Georgia"/>
                <a:ea typeface="Georgia"/>
                <a:cs typeface="Georgia"/>
                <a:sym typeface="Georgia"/>
              </a:rPr>
              <a:t>Brindes institucionais que configurem prática de gentileza e cordialidade entre  partes, sem caracterizar obtenção de benefício poderão seraceitos.</a:t>
            </a:r>
            <a:endParaRPr sz="1200">
              <a:solidFill>
                <a:schemeClr val="dk1"/>
              </a:solidFill>
              <a:latin typeface="Georgia"/>
              <a:ea typeface="Georgia"/>
              <a:cs typeface="Georgia"/>
              <a:sym typeface="Georgia"/>
            </a:endParaRPr>
          </a:p>
          <a:p>
            <a:pPr indent="0" lvl="0" marL="12700" marR="7620" rtl="0" algn="just">
              <a:lnSpc>
                <a:spcPct val="100200"/>
              </a:lnSpc>
              <a:spcBef>
                <a:spcPts val="300"/>
              </a:spcBef>
              <a:spcAft>
                <a:spcPts val="0"/>
              </a:spcAft>
              <a:buNone/>
            </a:pPr>
            <a:r>
              <a:rPr i="1" lang="en-US" sz="1200">
                <a:solidFill>
                  <a:schemeClr val="dk1"/>
                </a:solidFill>
                <a:latin typeface="Georgia"/>
                <a:ea typeface="Georgia"/>
                <a:cs typeface="Georgia"/>
                <a:sym typeface="Georgia"/>
              </a:rPr>
              <a:t>Quaisquer outros diferentes disto deverá ser dada ciência imediata ao setor  administrativo, que analisará, por meio de elementos objetivos, especialmente em  razão do valor, se o colaborador poderá aceitar ou se deverá devolver, com uma  mensagem explicativa sobre nossa política interna para o recebimento de brindes.</a:t>
            </a:r>
            <a:endParaRPr sz="1200">
              <a:solidFill>
                <a:schemeClr val="dk1"/>
              </a:solidFill>
              <a:latin typeface="Georgia"/>
              <a:ea typeface="Georgia"/>
              <a:cs typeface="Georgia"/>
              <a:sym typeface="Georgia"/>
            </a:endParaRPr>
          </a:p>
        </p:txBody>
      </p:sp>
      <p:grpSp>
        <p:nvGrpSpPr>
          <p:cNvPr id="371" name="Google Shape;371;p31"/>
          <p:cNvGrpSpPr/>
          <p:nvPr/>
        </p:nvGrpSpPr>
        <p:grpSpPr>
          <a:xfrm>
            <a:off x="2903220" y="620662"/>
            <a:ext cx="308406" cy="2468105"/>
            <a:chOff x="2903220" y="620662"/>
            <a:chExt cx="308406" cy="2468105"/>
          </a:xfrm>
        </p:grpSpPr>
        <p:pic>
          <p:nvPicPr>
            <p:cNvPr id="372" name="Google Shape;372;p31"/>
            <p:cNvPicPr preferRelativeResize="0"/>
            <p:nvPr/>
          </p:nvPicPr>
          <p:blipFill rotWithShape="1">
            <a:blip r:embed="rId3">
              <a:alphaModFix/>
            </a:blip>
            <a:srcRect b="0" l="0" r="0" t="0"/>
            <a:stretch/>
          </p:blipFill>
          <p:spPr>
            <a:xfrm>
              <a:off x="2903220" y="620662"/>
              <a:ext cx="308406" cy="388734"/>
            </a:xfrm>
            <a:prstGeom prst="rect">
              <a:avLst/>
            </a:prstGeom>
            <a:noFill/>
            <a:ln>
              <a:noFill/>
            </a:ln>
          </p:spPr>
        </p:pic>
        <p:pic>
          <p:nvPicPr>
            <p:cNvPr id="373" name="Google Shape;373;p31"/>
            <p:cNvPicPr preferRelativeResize="0"/>
            <p:nvPr/>
          </p:nvPicPr>
          <p:blipFill rotWithShape="1">
            <a:blip r:embed="rId4">
              <a:alphaModFix/>
            </a:blip>
            <a:srcRect b="0" l="0" r="0" t="0"/>
            <a:stretch/>
          </p:blipFill>
          <p:spPr>
            <a:xfrm>
              <a:off x="2909824" y="2708872"/>
              <a:ext cx="291731" cy="379895"/>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2"/>
          <p:cNvSpPr txBox="1"/>
          <p:nvPr>
            <p:ph type="title"/>
          </p:nvPr>
        </p:nvSpPr>
        <p:spPr>
          <a:xfrm>
            <a:off x="492696" y="887882"/>
            <a:ext cx="2139315" cy="2639695"/>
          </a:xfrm>
          <a:prstGeom prst="rect">
            <a:avLst/>
          </a:prstGeom>
          <a:noFill/>
          <a:ln>
            <a:noFill/>
          </a:ln>
        </p:spPr>
        <p:txBody>
          <a:bodyPr anchorCtr="0" anchor="t" bIns="0" lIns="0" spcFirstLastPara="1" rIns="0" wrap="square" tIns="12050">
            <a:spAutoFit/>
          </a:bodyPr>
          <a:lstStyle/>
          <a:p>
            <a:pPr indent="0" lvl="0" marL="76200" rtl="0" algn="ctr">
              <a:lnSpc>
                <a:spcPct val="100000"/>
              </a:lnSpc>
              <a:spcBef>
                <a:spcPts val="0"/>
              </a:spcBef>
              <a:spcAft>
                <a:spcPts val="0"/>
              </a:spcAft>
              <a:buNone/>
            </a:pPr>
            <a:r>
              <a:rPr b="1" lang="en-US" sz="6000">
                <a:solidFill>
                  <a:srgbClr val="FFFFFF"/>
                </a:solidFill>
                <a:latin typeface="Georgia"/>
                <a:ea typeface="Georgia"/>
                <a:cs typeface="Georgia"/>
                <a:sym typeface="Georgia"/>
              </a:rPr>
              <a:t>9</a:t>
            </a:r>
            <a:endParaRPr sz="6000">
              <a:latin typeface="Georgia"/>
              <a:ea typeface="Georgia"/>
              <a:cs typeface="Georgia"/>
              <a:sym typeface="Georgia"/>
            </a:endParaRPr>
          </a:p>
          <a:p>
            <a:pPr indent="0" lvl="0" marL="12700" marR="5080" rtl="0" algn="ctr">
              <a:lnSpc>
                <a:spcPct val="102400"/>
              </a:lnSpc>
              <a:spcBef>
                <a:spcPts val="1405"/>
              </a:spcBef>
              <a:spcAft>
                <a:spcPts val="0"/>
              </a:spcAft>
              <a:buNone/>
            </a:pPr>
            <a:r>
              <a:rPr lang="en-US">
                <a:solidFill>
                  <a:srgbClr val="FFFFFF"/>
                </a:solidFill>
              </a:rPr>
              <a:t>Anexos: Modelo de  Declaração de  Princípios  Anticorrupção e  Antissuborno</a:t>
            </a:r>
            <a:endParaRPr/>
          </a:p>
        </p:txBody>
      </p:sp>
      <p:sp>
        <p:nvSpPr>
          <p:cNvPr id="379" name="Google Shape;379;p32"/>
          <p:cNvSpPr/>
          <p:nvPr/>
        </p:nvSpPr>
        <p:spPr>
          <a:xfrm>
            <a:off x="3124200" y="620776"/>
            <a:ext cx="5638800" cy="417195"/>
          </a:xfrm>
          <a:custGeom>
            <a:rect b="b" l="l" r="r" t="t"/>
            <a:pathLst>
              <a:path extrusionOk="0" h="417194" w="5638800">
                <a:moveTo>
                  <a:pt x="5569331" y="0"/>
                </a:moveTo>
                <a:lnTo>
                  <a:pt x="69468" y="0"/>
                </a:lnTo>
                <a:lnTo>
                  <a:pt x="42418" y="5460"/>
                </a:lnTo>
                <a:lnTo>
                  <a:pt x="20319" y="20319"/>
                </a:lnTo>
                <a:lnTo>
                  <a:pt x="5461" y="42290"/>
                </a:lnTo>
                <a:lnTo>
                  <a:pt x="0" y="69468"/>
                </a:lnTo>
                <a:lnTo>
                  <a:pt x="0" y="347217"/>
                </a:lnTo>
                <a:lnTo>
                  <a:pt x="5461" y="374268"/>
                </a:lnTo>
                <a:lnTo>
                  <a:pt x="20319" y="396366"/>
                </a:lnTo>
                <a:lnTo>
                  <a:pt x="42418" y="411225"/>
                </a:lnTo>
                <a:lnTo>
                  <a:pt x="69468" y="416687"/>
                </a:lnTo>
                <a:lnTo>
                  <a:pt x="5569331" y="416687"/>
                </a:lnTo>
                <a:lnTo>
                  <a:pt x="5596382" y="411225"/>
                </a:lnTo>
                <a:lnTo>
                  <a:pt x="5618480" y="396366"/>
                </a:lnTo>
                <a:lnTo>
                  <a:pt x="5633339" y="374268"/>
                </a:lnTo>
                <a:lnTo>
                  <a:pt x="5638800" y="347217"/>
                </a:lnTo>
                <a:lnTo>
                  <a:pt x="5638800" y="69468"/>
                </a:lnTo>
                <a:lnTo>
                  <a:pt x="5633339" y="42290"/>
                </a:lnTo>
                <a:lnTo>
                  <a:pt x="5618480" y="20319"/>
                </a:lnTo>
                <a:lnTo>
                  <a:pt x="5596382" y="5460"/>
                </a:lnTo>
                <a:lnTo>
                  <a:pt x="5569331" y="0"/>
                </a:lnTo>
                <a:close/>
              </a:path>
            </a:pathLst>
          </a:custGeom>
          <a:solidFill>
            <a:srgbClr val="4F81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32"/>
          <p:cNvSpPr txBox="1"/>
          <p:nvPr/>
        </p:nvSpPr>
        <p:spPr>
          <a:xfrm>
            <a:off x="3278504" y="566801"/>
            <a:ext cx="5410200" cy="2042795"/>
          </a:xfrm>
          <a:prstGeom prst="rect">
            <a:avLst/>
          </a:prstGeom>
          <a:noFill/>
          <a:ln>
            <a:noFill/>
          </a:ln>
        </p:spPr>
        <p:txBody>
          <a:bodyPr anchorCtr="0" anchor="t" bIns="0" lIns="0" spcFirstLastPara="1" rIns="0" wrap="square" tIns="11425">
            <a:spAutoFit/>
          </a:bodyPr>
          <a:lstStyle/>
          <a:p>
            <a:pPr indent="0" lvl="0" marL="0" marR="130810" rtl="0" algn="ctr">
              <a:lnSpc>
                <a:spcPct val="115933"/>
              </a:lnSpc>
              <a:spcBef>
                <a:spcPts val="0"/>
              </a:spcBef>
              <a:spcAft>
                <a:spcPts val="0"/>
              </a:spcAft>
              <a:buNone/>
            </a:pPr>
            <a:r>
              <a:rPr lang="en-US" sz="1500">
                <a:solidFill>
                  <a:srgbClr val="FFFFFF"/>
                </a:solidFill>
                <a:latin typeface="Georgia"/>
                <a:ea typeface="Georgia"/>
                <a:cs typeface="Georgia"/>
                <a:sym typeface="Georgia"/>
              </a:rPr>
              <a:t>MODELO DECLARAÇÃO DE PRINCÍPIOS ANTICORRUPÇÃO</a:t>
            </a:r>
            <a:endParaRPr sz="1500">
              <a:solidFill>
                <a:schemeClr val="dk1"/>
              </a:solidFill>
              <a:latin typeface="Georgia"/>
              <a:ea typeface="Georgia"/>
              <a:cs typeface="Georgia"/>
              <a:sym typeface="Georgia"/>
            </a:endParaRPr>
          </a:p>
          <a:p>
            <a:pPr indent="0" lvl="0" marL="0" marR="59689" rtl="0" algn="ctr">
              <a:lnSpc>
                <a:spcPct val="115862"/>
              </a:lnSpc>
              <a:spcBef>
                <a:spcPts val="0"/>
              </a:spcBef>
              <a:spcAft>
                <a:spcPts val="0"/>
              </a:spcAft>
              <a:buNone/>
            </a:pPr>
            <a:r>
              <a:rPr lang="en-US" sz="1450">
                <a:solidFill>
                  <a:srgbClr val="FFFFFF"/>
                </a:solidFill>
                <a:latin typeface="Georgia"/>
                <a:ea typeface="Georgia"/>
                <a:cs typeface="Georgia"/>
                <a:sym typeface="Georgia"/>
              </a:rPr>
              <a:t>E ANTISSUBORNO</a:t>
            </a:r>
            <a:endParaRPr sz="1450">
              <a:solidFill>
                <a:schemeClr val="dk1"/>
              </a:solidFill>
              <a:latin typeface="Georgia"/>
              <a:ea typeface="Georgia"/>
              <a:cs typeface="Georgia"/>
              <a:sym typeface="Georgia"/>
            </a:endParaRPr>
          </a:p>
          <a:p>
            <a:pPr indent="-113029" lvl="0" marL="138430" marR="0" rtl="0" algn="just">
              <a:lnSpc>
                <a:spcPct val="100000"/>
              </a:lnSpc>
              <a:spcBef>
                <a:spcPts val="484"/>
              </a:spcBef>
              <a:spcAft>
                <a:spcPts val="0"/>
              </a:spcAft>
              <a:buClr>
                <a:srgbClr val="242424"/>
              </a:buClr>
              <a:buSzPts val="1500"/>
              <a:buFont typeface="Georgia"/>
              <a:buChar char="•"/>
            </a:pPr>
            <a:r>
              <a:rPr lang="en-US" sz="1500">
                <a:solidFill>
                  <a:srgbClr val="242424"/>
                </a:solidFill>
                <a:latin typeface="Georgia"/>
                <a:ea typeface="Georgia"/>
                <a:cs typeface="Georgia"/>
                <a:sym typeface="Georgia"/>
              </a:rPr>
              <a:t>Essa  Declaração  visa transmitir para nossos parceiros</a:t>
            </a:r>
            <a:endParaRPr sz="1500">
              <a:solidFill>
                <a:schemeClr val="dk1"/>
              </a:solidFill>
              <a:latin typeface="Georgia"/>
              <a:ea typeface="Georgia"/>
              <a:cs typeface="Georgia"/>
              <a:sym typeface="Georgia"/>
            </a:endParaRPr>
          </a:p>
          <a:p>
            <a:pPr indent="0" lvl="0" marL="138430" marR="5080" rtl="0" algn="just">
              <a:lnSpc>
                <a:spcPct val="144500"/>
              </a:lnSpc>
              <a:spcBef>
                <a:spcPts val="65"/>
              </a:spcBef>
              <a:spcAft>
                <a:spcPts val="0"/>
              </a:spcAft>
              <a:buNone/>
            </a:pPr>
            <a:r>
              <a:rPr lang="en-US" sz="1450">
                <a:solidFill>
                  <a:srgbClr val="242424"/>
                </a:solidFill>
                <a:latin typeface="Georgia"/>
                <a:ea typeface="Georgia"/>
                <a:cs typeface="Georgia"/>
                <a:sym typeface="Georgia"/>
              </a:rPr>
              <a:t>comerciais e/ou prestadores de serviço nosso Manual de  Compliance, onde se aborda os princípios Anticorrupção e  Antissuborno adotados em nossa serventia. (9- Compliance,  </a:t>
            </a:r>
            <a:r>
              <a:rPr lang="en-US" sz="1500">
                <a:solidFill>
                  <a:srgbClr val="242424"/>
                </a:solidFill>
                <a:latin typeface="Georgia"/>
                <a:ea typeface="Georgia"/>
                <a:cs typeface="Georgia"/>
                <a:sym typeface="Georgia"/>
              </a:rPr>
              <a:t>Anexo 1.0).</a:t>
            </a:r>
            <a:endParaRPr sz="1500">
              <a:solidFill>
                <a:schemeClr val="dk1"/>
              </a:solidFill>
              <a:latin typeface="Georgia"/>
              <a:ea typeface="Georgia"/>
              <a:cs typeface="Georgia"/>
              <a:sym typeface="Georg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4" name="Shape 384"/>
        <p:cNvGrpSpPr/>
        <p:nvPr/>
      </p:nvGrpSpPr>
      <p:grpSpPr>
        <a:xfrm>
          <a:off x="0" y="0"/>
          <a:ext cx="0" cy="0"/>
          <a:chOff x="0" y="0"/>
          <a:chExt cx="0" cy="0"/>
        </a:xfrm>
      </p:grpSpPr>
      <p:sp>
        <p:nvSpPr>
          <p:cNvPr id="385" name="Google Shape;385;p33"/>
          <p:cNvSpPr/>
          <p:nvPr/>
        </p:nvSpPr>
        <p:spPr>
          <a:xfrm>
            <a:off x="152400" y="1284884"/>
            <a:ext cx="8603615" cy="4994910"/>
          </a:xfrm>
          <a:custGeom>
            <a:rect b="b" l="l" r="r" t="t"/>
            <a:pathLst>
              <a:path extrusionOk="0" h="4994910" w="8603615">
                <a:moveTo>
                  <a:pt x="0" y="4994910"/>
                </a:moveTo>
                <a:lnTo>
                  <a:pt x="8603488" y="4994910"/>
                </a:lnTo>
                <a:lnTo>
                  <a:pt x="8603488" y="0"/>
                </a:lnTo>
                <a:lnTo>
                  <a:pt x="0" y="0"/>
                </a:lnTo>
                <a:lnTo>
                  <a:pt x="0" y="499491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33"/>
          <p:cNvSpPr/>
          <p:nvPr/>
        </p:nvSpPr>
        <p:spPr>
          <a:xfrm>
            <a:off x="152400" y="6697947"/>
            <a:ext cx="8839200" cy="8255"/>
          </a:xfrm>
          <a:custGeom>
            <a:rect b="b" l="l" r="r" t="t"/>
            <a:pathLst>
              <a:path extrusionOk="0" h="8254" w="8839200">
                <a:moveTo>
                  <a:pt x="8839200" y="0"/>
                </a:moveTo>
                <a:lnTo>
                  <a:pt x="0" y="0"/>
                </a:lnTo>
                <a:lnTo>
                  <a:pt x="0" y="7652"/>
                </a:lnTo>
                <a:lnTo>
                  <a:pt x="8839200" y="7652"/>
                </a:lnTo>
                <a:lnTo>
                  <a:pt x="8839200" y="0"/>
                </a:lnTo>
                <a:close/>
              </a:path>
            </a:pathLst>
          </a:custGeom>
          <a:solidFill>
            <a:srgbClr val="ECEB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33"/>
          <p:cNvSpPr/>
          <p:nvPr/>
        </p:nvSpPr>
        <p:spPr>
          <a:xfrm>
            <a:off x="152400" y="127"/>
            <a:ext cx="8839200" cy="1393825"/>
          </a:xfrm>
          <a:custGeom>
            <a:rect b="b" l="l" r="r" t="t"/>
            <a:pathLst>
              <a:path extrusionOk="0" h="1393825" w="8839200">
                <a:moveTo>
                  <a:pt x="8839200" y="0"/>
                </a:moveTo>
                <a:lnTo>
                  <a:pt x="0" y="0"/>
                </a:lnTo>
                <a:lnTo>
                  <a:pt x="0" y="1393316"/>
                </a:lnTo>
                <a:lnTo>
                  <a:pt x="8839200" y="1393316"/>
                </a:lnTo>
                <a:lnTo>
                  <a:pt x="88392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88" name="Google Shape;388;p33"/>
          <p:cNvGrpSpPr/>
          <p:nvPr/>
        </p:nvGrpSpPr>
        <p:grpSpPr>
          <a:xfrm>
            <a:off x="149352" y="155461"/>
            <a:ext cx="8836533" cy="6547484"/>
            <a:chOff x="149352" y="155461"/>
            <a:chExt cx="8836533" cy="6547484"/>
          </a:xfrm>
        </p:grpSpPr>
        <p:sp>
          <p:nvSpPr>
            <p:cNvPr id="389" name="Google Shape;389;p33"/>
            <p:cNvSpPr/>
            <p:nvPr/>
          </p:nvSpPr>
          <p:spPr>
            <a:xfrm>
              <a:off x="149352" y="6388392"/>
              <a:ext cx="8833485" cy="309880"/>
            </a:xfrm>
            <a:custGeom>
              <a:rect b="b" l="l" r="r" t="t"/>
              <a:pathLst>
                <a:path extrusionOk="0" h="309879" w="8833485">
                  <a:moveTo>
                    <a:pt x="8833104" y="0"/>
                  </a:moveTo>
                  <a:lnTo>
                    <a:pt x="0" y="0"/>
                  </a:lnTo>
                  <a:lnTo>
                    <a:pt x="0" y="309562"/>
                  </a:lnTo>
                  <a:lnTo>
                    <a:pt x="8833104" y="309562"/>
                  </a:lnTo>
                  <a:lnTo>
                    <a:pt x="8833104" y="0"/>
                  </a:lnTo>
                  <a:close/>
                </a:path>
              </a:pathLst>
            </a:custGeom>
            <a:solidFill>
              <a:srgbClr val="9BB9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p33"/>
            <p:cNvSpPr/>
            <p:nvPr/>
          </p:nvSpPr>
          <p:spPr>
            <a:xfrm>
              <a:off x="152400" y="155461"/>
              <a:ext cx="8833485" cy="6547484"/>
            </a:xfrm>
            <a:custGeom>
              <a:rect b="b" l="l" r="r" t="t"/>
              <a:pathLst>
                <a:path extrusionOk="0" h="6547484" w="8833485">
                  <a:moveTo>
                    <a:pt x="0" y="6547104"/>
                  </a:moveTo>
                  <a:lnTo>
                    <a:pt x="8833104" y="6547104"/>
                  </a:lnTo>
                  <a:lnTo>
                    <a:pt x="8833104" y="0"/>
                  </a:lnTo>
                  <a:lnTo>
                    <a:pt x="0" y="0"/>
                  </a:lnTo>
                  <a:lnTo>
                    <a:pt x="0" y="6547104"/>
                  </a:lnTo>
                  <a:close/>
                </a:path>
              </a:pathLst>
            </a:custGeom>
            <a:noFill/>
            <a:ln cap="flat" cmpd="sng" w="9525">
              <a:solidFill>
                <a:srgbClr val="86A24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33"/>
            <p:cNvSpPr/>
            <p:nvPr/>
          </p:nvSpPr>
          <p:spPr>
            <a:xfrm>
              <a:off x="152400" y="1276731"/>
              <a:ext cx="8833485" cy="0"/>
            </a:xfrm>
            <a:custGeom>
              <a:rect b="b" l="l" r="r" t="t"/>
              <a:pathLst>
                <a:path extrusionOk="0" h="120000" w="8833485">
                  <a:moveTo>
                    <a:pt x="0" y="0"/>
                  </a:moveTo>
                  <a:lnTo>
                    <a:pt x="8833104" y="0"/>
                  </a:lnTo>
                </a:path>
              </a:pathLst>
            </a:custGeom>
            <a:noFill/>
            <a:ln cap="flat" cmpd="sng" w="9525">
              <a:solidFill>
                <a:srgbClr val="86A24D"/>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33"/>
            <p:cNvSpPr/>
            <p:nvPr/>
          </p:nvSpPr>
          <p:spPr>
            <a:xfrm>
              <a:off x="4267200" y="956056"/>
              <a:ext cx="609600" cy="609600"/>
            </a:xfrm>
            <a:custGeom>
              <a:rect b="b" l="l" r="r" t="t"/>
              <a:pathLst>
                <a:path extrusionOk="0" h="609600" w="609600">
                  <a:moveTo>
                    <a:pt x="609600" y="304800"/>
                  </a:moveTo>
                  <a:lnTo>
                    <a:pt x="605663" y="255397"/>
                  </a:lnTo>
                  <a:lnTo>
                    <a:pt x="594106" y="208407"/>
                  </a:lnTo>
                  <a:lnTo>
                    <a:pt x="575564" y="164719"/>
                  </a:lnTo>
                  <a:lnTo>
                    <a:pt x="550799" y="124841"/>
                  </a:lnTo>
                  <a:lnTo>
                    <a:pt x="520319" y="89281"/>
                  </a:lnTo>
                  <a:lnTo>
                    <a:pt x="484759" y="58801"/>
                  </a:lnTo>
                  <a:lnTo>
                    <a:pt x="444881" y="34036"/>
                  </a:lnTo>
                  <a:lnTo>
                    <a:pt x="401066" y="15494"/>
                  </a:lnTo>
                  <a:lnTo>
                    <a:pt x="354203" y="3937"/>
                  </a:lnTo>
                  <a:lnTo>
                    <a:pt x="304800" y="0"/>
                  </a:lnTo>
                  <a:lnTo>
                    <a:pt x="255397" y="3937"/>
                  </a:lnTo>
                  <a:lnTo>
                    <a:pt x="208534" y="15494"/>
                  </a:lnTo>
                  <a:lnTo>
                    <a:pt x="164719" y="34036"/>
                  </a:lnTo>
                  <a:lnTo>
                    <a:pt x="124841" y="58801"/>
                  </a:lnTo>
                  <a:lnTo>
                    <a:pt x="89281" y="89281"/>
                  </a:lnTo>
                  <a:lnTo>
                    <a:pt x="58801" y="124841"/>
                  </a:lnTo>
                  <a:lnTo>
                    <a:pt x="34036" y="164719"/>
                  </a:lnTo>
                  <a:lnTo>
                    <a:pt x="15494" y="208407"/>
                  </a:lnTo>
                  <a:lnTo>
                    <a:pt x="3937" y="255397"/>
                  </a:lnTo>
                  <a:lnTo>
                    <a:pt x="0" y="304800"/>
                  </a:lnTo>
                  <a:lnTo>
                    <a:pt x="3937" y="354203"/>
                  </a:lnTo>
                  <a:lnTo>
                    <a:pt x="15494" y="401193"/>
                  </a:lnTo>
                  <a:lnTo>
                    <a:pt x="34036" y="444881"/>
                  </a:lnTo>
                  <a:lnTo>
                    <a:pt x="58801" y="484759"/>
                  </a:lnTo>
                  <a:lnTo>
                    <a:pt x="89281" y="520319"/>
                  </a:lnTo>
                  <a:lnTo>
                    <a:pt x="124841" y="550799"/>
                  </a:lnTo>
                  <a:lnTo>
                    <a:pt x="164719" y="575564"/>
                  </a:lnTo>
                  <a:lnTo>
                    <a:pt x="208534" y="593979"/>
                  </a:lnTo>
                  <a:lnTo>
                    <a:pt x="255397" y="605536"/>
                  </a:lnTo>
                  <a:lnTo>
                    <a:pt x="304800" y="609600"/>
                  </a:lnTo>
                  <a:lnTo>
                    <a:pt x="354203" y="605536"/>
                  </a:lnTo>
                  <a:lnTo>
                    <a:pt x="401066" y="593979"/>
                  </a:lnTo>
                  <a:lnTo>
                    <a:pt x="444881" y="575564"/>
                  </a:lnTo>
                  <a:lnTo>
                    <a:pt x="484759" y="550799"/>
                  </a:lnTo>
                  <a:lnTo>
                    <a:pt x="520319" y="520319"/>
                  </a:lnTo>
                  <a:lnTo>
                    <a:pt x="550799" y="484759"/>
                  </a:lnTo>
                  <a:lnTo>
                    <a:pt x="575564" y="444881"/>
                  </a:lnTo>
                  <a:lnTo>
                    <a:pt x="594106" y="401193"/>
                  </a:lnTo>
                  <a:lnTo>
                    <a:pt x="605663" y="354203"/>
                  </a:lnTo>
                  <a:lnTo>
                    <a:pt x="609600" y="3048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33"/>
            <p:cNvSpPr/>
            <p:nvPr/>
          </p:nvSpPr>
          <p:spPr>
            <a:xfrm>
              <a:off x="4336288" y="1025525"/>
              <a:ext cx="471805" cy="471170"/>
            </a:xfrm>
            <a:custGeom>
              <a:rect b="b" l="l" r="r" t="t"/>
              <a:pathLst>
                <a:path extrusionOk="0" h="471169" w="471804">
                  <a:moveTo>
                    <a:pt x="437515" y="234950"/>
                  </a:moveTo>
                  <a:lnTo>
                    <a:pt x="436626" y="215900"/>
                  </a:lnTo>
                  <a:lnTo>
                    <a:pt x="428625" y="176530"/>
                  </a:lnTo>
                  <a:lnTo>
                    <a:pt x="420624" y="157035"/>
                  </a:lnTo>
                  <a:lnTo>
                    <a:pt x="420624" y="237490"/>
                  </a:lnTo>
                  <a:lnTo>
                    <a:pt x="419608" y="256540"/>
                  </a:lnTo>
                  <a:lnTo>
                    <a:pt x="405638" y="308610"/>
                  </a:lnTo>
                  <a:lnTo>
                    <a:pt x="377698" y="354330"/>
                  </a:lnTo>
                  <a:lnTo>
                    <a:pt x="338201" y="389890"/>
                  </a:lnTo>
                  <a:lnTo>
                    <a:pt x="289433" y="412750"/>
                  </a:lnTo>
                  <a:lnTo>
                    <a:pt x="253365" y="420370"/>
                  </a:lnTo>
                  <a:lnTo>
                    <a:pt x="215392" y="420370"/>
                  </a:lnTo>
                  <a:lnTo>
                    <a:pt x="131318" y="388620"/>
                  </a:lnTo>
                  <a:lnTo>
                    <a:pt x="92202" y="353060"/>
                  </a:lnTo>
                  <a:lnTo>
                    <a:pt x="64897" y="307340"/>
                  </a:lnTo>
                  <a:lnTo>
                    <a:pt x="51562" y="254000"/>
                  </a:lnTo>
                  <a:lnTo>
                    <a:pt x="50800" y="234950"/>
                  </a:lnTo>
                  <a:lnTo>
                    <a:pt x="51816" y="215900"/>
                  </a:lnTo>
                  <a:lnTo>
                    <a:pt x="65786" y="162560"/>
                  </a:lnTo>
                  <a:lnTo>
                    <a:pt x="93726" y="116840"/>
                  </a:lnTo>
                  <a:lnTo>
                    <a:pt x="133350" y="82550"/>
                  </a:lnTo>
                  <a:lnTo>
                    <a:pt x="181864" y="58420"/>
                  </a:lnTo>
                  <a:lnTo>
                    <a:pt x="236982" y="50800"/>
                  </a:lnTo>
                  <a:lnTo>
                    <a:pt x="256032" y="52070"/>
                  </a:lnTo>
                  <a:lnTo>
                    <a:pt x="324993" y="73660"/>
                  </a:lnTo>
                  <a:lnTo>
                    <a:pt x="367411" y="106680"/>
                  </a:lnTo>
                  <a:lnTo>
                    <a:pt x="399034" y="148590"/>
                  </a:lnTo>
                  <a:lnTo>
                    <a:pt x="417068" y="199390"/>
                  </a:lnTo>
                  <a:lnTo>
                    <a:pt x="420624" y="237490"/>
                  </a:lnTo>
                  <a:lnTo>
                    <a:pt x="420624" y="157035"/>
                  </a:lnTo>
                  <a:lnTo>
                    <a:pt x="391795" y="107950"/>
                  </a:lnTo>
                  <a:lnTo>
                    <a:pt x="364490" y="80010"/>
                  </a:lnTo>
                  <a:lnTo>
                    <a:pt x="332359" y="58420"/>
                  </a:lnTo>
                  <a:lnTo>
                    <a:pt x="296164" y="43180"/>
                  </a:lnTo>
                  <a:lnTo>
                    <a:pt x="256794" y="35560"/>
                  </a:lnTo>
                  <a:lnTo>
                    <a:pt x="236093" y="34290"/>
                  </a:lnTo>
                  <a:lnTo>
                    <a:pt x="195453" y="38100"/>
                  </a:lnTo>
                  <a:lnTo>
                    <a:pt x="157607" y="49530"/>
                  </a:lnTo>
                  <a:lnTo>
                    <a:pt x="123190" y="68580"/>
                  </a:lnTo>
                  <a:lnTo>
                    <a:pt x="93218" y="92710"/>
                  </a:lnTo>
                  <a:lnTo>
                    <a:pt x="68580" y="123190"/>
                  </a:lnTo>
                  <a:lnTo>
                    <a:pt x="49911" y="157480"/>
                  </a:lnTo>
                  <a:lnTo>
                    <a:pt x="38100" y="194310"/>
                  </a:lnTo>
                  <a:lnTo>
                    <a:pt x="33909" y="234950"/>
                  </a:lnTo>
                  <a:lnTo>
                    <a:pt x="34798" y="256540"/>
                  </a:lnTo>
                  <a:lnTo>
                    <a:pt x="42799" y="295910"/>
                  </a:lnTo>
                  <a:lnTo>
                    <a:pt x="58039" y="331470"/>
                  </a:lnTo>
                  <a:lnTo>
                    <a:pt x="79629" y="364490"/>
                  </a:lnTo>
                  <a:lnTo>
                    <a:pt x="107061" y="391160"/>
                  </a:lnTo>
                  <a:lnTo>
                    <a:pt x="139192" y="412750"/>
                  </a:lnTo>
                  <a:lnTo>
                    <a:pt x="175387" y="429260"/>
                  </a:lnTo>
                  <a:lnTo>
                    <a:pt x="214630" y="436880"/>
                  </a:lnTo>
                  <a:lnTo>
                    <a:pt x="235331" y="438150"/>
                  </a:lnTo>
                  <a:lnTo>
                    <a:pt x="255905" y="436880"/>
                  </a:lnTo>
                  <a:lnTo>
                    <a:pt x="295402" y="429260"/>
                  </a:lnTo>
                  <a:lnTo>
                    <a:pt x="363855" y="392430"/>
                  </a:lnTo>
                  <a:lnTo>
                    <a:pt x="391287" y="364490"/>
                  </a:lnTo>
                  <a:lnTo>
                    <a:pt x="413004" y="332740"/>
                  </a:lnTo>
                  <a:lnTo>
                    <a:pt x="428371" y="295910"/>
                  </a:lnTo>
                  <a:lnTo>
                    <a:pt x="436499" y="256540"/>
                  </a:lnTo>
                  <a:lnTo>
                    <a:pt x="437515" y="234950"/>
                  </a:lnTo>
                  <a:close/>
                </a:path>
                <a:path extrusionOk="0" h="471169" w="471804">
                  <a:moveTo>
                    <a:pt x="471424" y="234950"/>
                  </a:moveTo>
                  <a:lnTo>
                    <a:pt x="470027" y="210820"/>
                  </a:lnTo>
                  <a:lnTo>
                    <a:pt x="460502" y="165100"/>
                  </a:lnTo>
                  <a:lnTo>
                    <a:pt x="454406" y="150609"/>
                  </a:lnTo>
                  <a:lnTo>
                    <a:pt x="454406" y="237490"/>
                  </a:lnTo>
                  <a:lnTo>
                    <a:pt x="450088" y="279400"/>
                  </a:lnTo>
                  <a:lnTo>
                    <a:pt x="437515" y="321310"/>
                  </a:lnTo>
                  <a:lnTo>
                    <a:pt x="417322" y="358140"/>
                  </a:lnTo>
                  <a:lnTo>
                    <a:pt x="390779" y="389890"/>
                  </a:lnTo>
                  <a:lnTo>
                    <a:pt x="358394" y="416560"/>
                  </a:lnTo>
                  <a:lnTo>
                    <a:pt x="321310" y="436880"/>
                  </a:lnTo>
                  <a:lnTo>
                    <a:pt x="280162" y="450850"/>
                  </a:lnTo>
                  <a:lnTo>
                    <a:pt x="236093" y="454660"/>
                  </a:lnTo>
                  <a:lnTo>
                    <a:pt x="213741" y="453390"/>
                  </a:lnTo>
                  <a:lnTo>
                    <a:pt x="171069" y="444500"/>
                  </a:lnTo>
                  <a:lnTo>
                    <a:pt x="131826" y="427990"/>
                  </a:lnTo>
                  <a:lnTo>
                    <a:pt x="96901" y="405130"/>
                  </a:lnTo>
                  <a:lnTo>
                    <a:pt x="67183" y="375920"/>
                  </a:lnTo>
                  <a:lnTo>
                    <a:pt x="43561" y="340360"/>
                  </a:lnTo>
                  <a:lnTo>
                    <a:pt x="26924" y="300990"/>
                  </a:lnTo>
                  <a:lnTo>
                    <a:pt x="18034" y="259080"/>
                  </a:lnTo>
                  <a:lnTo>
                    <a:pt x="16891" y="237490"/>
                  </a:lnTo>
                  <a:lnTo>
                    <a:pt x="21336" y="191770"/>
                  </a:lnTo>
                  <a:lnTo>
                    <a:pt x="34036" y="151130"/>
                  </a:lnTo>
                  <a:lnTo>
                    <a:pt x="54102" y="114300"/>
                  </a:lnTo>
                  <a:lnTo>
                    <a:pt x="80772" y="81280"/>
                  </a:lnTo>
                  <a:lnTo>
                    <a:pt x="113157" y="54610"/>
                  </a:lnTo>
                  <a:lnTo>
                    <a:pt x="150241" y="34290"/>
                  </a:lnTo>
                  <a:lnTo>
                    <a:pt x="191262" y="21590"/>
                  </a:lnTo>
                  <a:lnTo>
                    <a:pt x="235331" y="17780"/>
                  </a:lnTo>
                  <a:lnTo>
                    <a:pt x="257683" y="17780"/>
                  </a:lnTo>
                  <a:lnTo>
                    <a:pt x="300355" y="26670"/>
                  </a:lnTo>
                  <a:lnTo>
                    <a:pt x="339725" y="43180"/>
                  </a:lnTo>
                  <a:lnTo>
                    <a:pt x="374650" y="67310"/>
                  </a:lnTo>
                  <a:lnTo>
                    <a:pt x="404241" y="96520"/>
                  </a:lnTo>
                  <a:lnTo>
                    <a:pt x="427863" y="130810"/>
                  </a:lnTo>
                  <a:lnTo>
                    <a:pt x="444500" y="170180"/>
                  </a:lnTo>
                  <a:lnTo>
                    <a:pt x="453390" y="213360"/>
                  </a:lnTo>
                  <a:lnTo>
                    <a:pt x="454406" y="237490"/>
                  </a:lnTo>
                  <a:lnTo>
                    <a:pt x="454406" y="150609"/>
                  </a:lnTo>
                  <a:lnTo>
                    <a:pt x="416814" y="85090"/>
                  </a:lnTo>
                  <a:lnTo>
                    <a:pt x="384683" y="53340"/>
                  </a:lnTo>
                  <a:lnTo>
                    <a:pt x="347091" y="27940"/>
                  </a:lnTo>
                  <a:lnTo>
                    <a:pt x="304546" y="10160"/>
                  </a:lnTo>
                  <a:lnTo>
                    <a:pt x="258445" y="1270"/>
                  </a:lnTo>
                  <a:lnTo>
                    <a:pt x="234442" y="0"/>
                  </a:lnTo>
                  <a:lnTo>
                    <a:pt x="187071" y="5080"/>
                  </a:lnTo>
                  <a:lnTo>
                    <a:pt x="142875" y="19050"/>
                  </a:lnTo>
                  <a:lnTo>
                    <a:pt x="102997" y="40640"/>
                  </a:lnTo>
                  <a:lnTo>
                    <a:pt x="68326" y="69850"/>
                  </a:lnTo>
                  <a:lnTo>
                    <a:pt x="39624" y="105410"/>
                  </a:lnTo>
                  <a:lnTo>
                    <a:pt x="18161" y="144780"/>
                  </a:lnTo>
                  <a:lnTo>
                    <a:pt x="4572" y="189230"/>
                  </a:lnTo>
                  <a:lnTo>
                    <a:pt x="0" y="237490"/>
                  </a:lnTo>
                  <a:lnTo>
                    <a:pt x="1397" y="261620"/>
                  </a:lnTo>
                  <a:lnTo>
                    <a:pt x="11049" y="307340"/>
                  </a:lnTo>
                  <a:lnTo>
                    <a:pt x="29083" y="349250"/>
                  </a:lnTo>
                  <a:lnTo>
                    <a:pt x="54610" y="387350"/>
                  </a:lnTo>
                  <a:lnTo>
                    <a:pt x="86741" y="419100"/>
                  </a:lnTo>
                  <a:lnTo>
                    <a:pt x="124460" y="444500"/>
                  </a:lnTo>
                  <a:lnTo>
                    <a:pt x="166878" y="461010"/>
                  </a:lnTo>
                  <a:lnTo>
                    <a:pt x="212979" y="471170"/>
                  </a:lnTo>
                  <a:lnTo>
                    <a:pt x="236982" y="471170"/>
                  </a:lnTo>
                  <a:lnTo>
                    <a:pt x="284353" y="466090"/>
                  </a:lnTo>
                  <a:lnTo>
                    <a:pt x="322453" y="454660"/>
                  </a:lnTo>
                  <a:lnTo>
                    <a:pt x="368554" y="430530"/>
                  </a:lnTo>
                  <a:lnTo>
                    <a:pt x="403352" y="401320"/>
                  </a:lnTo>
                  <a:lnTo>
                    <a:pt x="431800" y="367030"/>
                  </a:lnTo>
                  <a:lnTo>
                    <a:pt x="453390" y="326390"/>
                  </a:lnTo>
                  <a:lnTo>
                    <a:pt x="466852" y="281940"/>
                  </a:lnTo>
                  <a:lnTo>
                    <a:pt x="471424" y="234950"/>
                  </a:lnTo>
                  <a:close/>
                </a:path>
              </a:pathLst>
            </a:custGeom>
            <a:solidFill>
              <a:srgbClr val="86A24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94" name="Google Shape;394;p33"/>
          <p:cNvSpPr txBox="1"/>
          <p:nvPr>
            <p:ph type="title"/>
          </p:nvPr>
        </p:nvSpPr>
        <p:spPr>
          <a:xfrm>
            <a:off x="3723640" y="616064"/>
            <a:ext cx="1694814" cy="3232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t>DOCUMENTO</a:t>
            </a:r>
            <a:endParaRPr/>
          </a:p>
        </p:txBody>
      </p:sp>
      <p:sp>
        <p:nvSpPr>
          <p:cNvPr id="395" name="Google Shape;395;p33"/>
          <p:cNvSpPr txBox="1"/>
          <p:nvPr/>
        </p:nvSpPr>
        <p:spPr>
          <a:xfrm>
            <a:off x="241950" y="1508425"/>
            <a:ext cx="7227900" cy="2669700"/>
          </a:xfrm>
          <a:prstGeom prst="rect">
            <a:avLst/>
          </a:prstGeom>
          <a:noFill/>
          <a:ln>
            <a:noFill/>
          </a:ln>
        </p:spPr>
        <p:txBody>
          <a:bodyPr anchorCtr="0" anchor="t" bIns="0" lIns="0" spcFirstLastPara="1" rIns="0" wrap="square" tIns="97775">
            <a:spAutoFit/>
          </a:bodyPr>
          <a:lstStyle/>
          <a:p>
            <a:pPr indent="0" lvl="0" marL="12700" marR="0" rtl="0" algn="l">
              <a:lnSpc>
                <a:spcPct val="100000"/>
              </a:lnSpc>
              <a:spcBef>
                <a:spcPts val="0"/>
              </a:spcBef>
              <a:spcAft>
                <a:spcPts val="0"/>
              </a:spcAft>
              <a:buNone/>
            </a:pPr>
            <a:r>
              <a:rPr lang="en-US" sz="1450">
                <a:solidFill>
                  <a:schemeClr val="dk1"/>
                </a:solidFill>
                <a:latin typeface="Georgia"/>
                <a:ea typeface="Georgia"/>
                <a:cs typeface="Georgia"/>
                <a:sym typeface="Georgia"/>
              </a:rPr>
              <a:t>Publicação: Edição 00</a:t>
            </a:r>
            <a:endParaRPr sz="1450">
              <a:solidFill>
                <a:schemeClr val="dk1"/>
              </a:solidFill>
              <a:latin typeface="Georgia"/>
              <a:ea typeface="Georgia"/>
              <a:cs typeface="Georgia"/>
              <a:sym typeface="Georgia"/>
            </a:endParaRPr>
          </a:p>
          <a:p>
            <a:pPr indent="0" lvl="0" marL="30480" marR="0" rtl="0" algn="l">
              <a:lnSpc>
                <a:spcPct val="100000"/>
              </a:lnSpc>
              <a:spcBef>
                <a:spcPts val="670"/>
              </a:spcBef>
              <a:spcAft>
                <a:spcPts val="0"/>
              </a:spcAft>
              <a:buNone/>
            </a:pPr>
            <a:r>
              <a:rPr lang="en-US" sz="1450">
                <a:solidFill>
                  <a:schemeClr val="dk1"/>
                </a:solidFill>
                <a:latin typeface="Georgia"/>
                <a:ea typeface="Georgia"/>
                <a:cs typeface="Georgia"/>
                <a:sym typeface="Georgia"/>
              </a:rPr>
              <a:t>Base: Gestão da Qualidade 2017</a:t>
            </a:r>
            <a:endParaRPr sz="1450">
              <a:solidFill>
                <a:schemeClr val="dk1"/>
              </a:solidFill>
              <a:latin typeface="Georgia"/>
              <a:ea typeface="Georgia"/>
              <a:cs typeface="Georgia"/>
              <a:sym typeface="Georgia"/>
            </a:endParaRPr>
          </a:p>
          <a:p>
            <a:pPr indent="0" lvl="0" marL="30480" marR="0" rtl="0" algn="l">
              <a:lnSpc>
                <a:spcPct val="100000"/>
              </a:lnSpc>
              <a:spcBef>
                <a:spcPts val="415"/>
              </a:spcBef>
              <a:spcAft>
                <a:spcPts val="0"/>
              </a:spcAft>
              <a:buNone/>
            </a:pPr>
            <a:r>
              <a:rPr lang="en-US" sz="1500">
                <a:solidFill>
                  <a:schemeClr val="dk1"/>
                </a:solidFill>
                <a:latin typeface="Georgia"/>
                <a:ea typeface="Georgia"/>
                <a:cs typeface="Georgia"/>
                <a:sym typeface="Georgia"/>
              </a:rPr>
              <a:t>Ano: 2018</a:t>
            </a:r>
            <a:endParaRPr sz="1500">
              <a:solidFill>
                <a:schemeClr val="dk1"/>
              </a:solidFill>
              <a:latin typeface="Georgia"/>
              <a:ea typeface="Georgia"/>
              <a:cs typeface="Georgia"/>
              <a:sym typeface="Georgia"/>
            </a:endParaRPr>
          </a:p>
          <a:p>
            <a:pPr indent="0" lvl="0" marL="0" marR="0" rtl="0" algn="l">
              <a:lnSpc>
                <a:spcPct val="100000"/>
              </a:lnSpc>
              <a:spcBef>
                <a:spcPts val="25"/>
              </a:spcBef>
              <a:spcAft>
                <a:spcPts val="0"/>
              </a:spcAft>
              <a:buNone/>
            </a:pPr>
            <a:r>
              <a:t/>
            </a:r>
            <a:endParaRPr sz="1350">
              <a:solidFill>
                <a:schemeClr val="dk1"/>
              </a:solidFill>
              <a:latin typeface="Georgia"/>
              <a:ea typeface="Georgia"/>
              <a:cs typeface="Georgia"/>
              <a:sym typeface="Georgia"/>
            </a:endParaRPr>
          </a:p>
          <a:p>
            <a:pPr indent="0" lvl="0" marL="22225" marR="0" rtl="0" algn="l">
              <a:lnSpc>
                <a:spcPct val="100000"/>
              </a:lnSpc>
              <a:spcBef>
                <a:spcPts val="0"/>
              </a:spcBef>
              <a:spcAft>
                <a:spcPts val="0"/>
              </a:spcAft>
              <a:buNone/>
            </a:pPr>
            <a:r>
              <a:rPr lang="en-US" sz="1450">
                <a:solidFill>
                  <a:schemeClr val="dk1"/>
                </a:solidFill>
                <a:latin typeface="Georgia"/>
                <a:ea typeface="Georgia"/>
                <a:cs typeface="Georgia"/>
                <a:sym typeface="Georgia"/>
              </a:rPr>
              <a:t>Publicação: Edição 01</a:t>
            </a:r>
            <a:endParaRPr sz="1450">
              <a:solidFill>
                <a:schemeClr val="dk1"/>
              </a:solidFill>
              <a:latin typeface="Georgia"/>
              <a:ea typeface="Georgia"/>
              <a:cs typeface="Georgia"/>
              <a:sym typeface="Georgia"/>
            </a:endParaRPr>
          </a:p>
          <a:p>
            <a:pPr indent="0" lvl="0" marL="40005" marR="0" rtl="0" algn="l">
              <a:lnSpc>
                <a:spcPct val="100000"/>
              </a:lnSpc>
              <a:spcBef>
                <a:spcPts val="675"/>
              </a:spcBef>
              <a:spcAft>
                <a:spcPts val="0"/>
              </a:spcAft>
              <a:buNone/>
            </a:pPr>
            <a:r>
              <a:rPr lang="en-US" sz="1450">
                <a:solidFill>
                  <a:schemeClr val="dk1"/>
                </a:solidFill>
                <a:latin typeface="Georgia"/>
                <a:ea typeface="Georgia"/>
                <a:cs typeface="Georgia"/>
                <a:sym typeface="Georgia"/>
              </a:rPr>
              <a:t>Base: Gestão da Qualidade 2018</a:t>
            </a:r>
            <a:endParaRPr sz="1450">
              <a:solidFill>
                <a:schemeClr val="dk1"/>
              </a:solidFill>
              <a:latin typeface="Georgia"/>
              <a:ea typeface="Georgia"/>
              <a:cs typeface="Georgia"/>
              <a:sym typeface="Georgia"/>
            </a:endParaRPr>
          </a:p>
          <a:p>
            <a:pPr indent="0" lvl="0" marL="40005" marR="0" rtl="0" algn="l">
              <a:lnSpc>
                <a:spcPct val="100000"/>
              </a:lnSpc>
              <a:spcBef>
                <a:spcPts val="459"/>
              </a:spcBef>
              <a:spcAft>
                <a:spcPts val="0"/>
              </a:spcAft>
              <a:buNone/>
            </a:pPr>
            <a:r>
              <a:rPr lang="en-US" sz="1450">
                <a:solidFill>
                  <a:schemeClr val="dk1"/>
                </a:solidFill>
                <a:latin typeface="Georgia"/>
                <a:ea typeface="Georgia"/>
                <a:cs typeface="Georgia"/>
                <a:sym typeface="Georgia"/>
              </a:rPr>
              <a:t>Ano: 2019</a:t>
            </a:r>
            <a:br>
              <a:rPr lang="en-US" sz="1450">
                <a:solidFill>
                  <a:schemeClr val="dk1"/>
                </a:solidFill>
                <a:latin typeface="Georgia"/>
                <a:ea typeface="Georgia"/>
                <a:cs typeface="Georgia"/>
                <a:sym typeface="Georgia"/>
              </a:rPr>
            </a:br>
            <a:br>
              <a:rPr lang="en-US" sz="1450">
                <a:solidFill>
                  <a:schemeClr val="dk1"/>
                </a:solidFill>
                <a:latin typeface="Georgia"/>
                <a:ea typeface="Georgia"/>
                <a:cs typeface="Georgia"/>
                <a:sym typeface="Georgia"/>
              </a:rPr>
            </a:br>
            <a:r>
              <a:rPr lang="en-US" sz="1450">
                <a:solidFill>
                  <a:schemeClr val="dk1"/>
                </a:solidFill>
                <a:latin typeface="Georgia"/>
                <a:ea typeface="Georgia"/>
                <a:cs typeface="Georgia"/>
                <a:sym typeface="Georgia"/>
              </a:rPr>
              <a:t>Revisado: 30/07/2025</a:t>
            </a:r>
            <a:endParaRPr sz="1450">
              <a:solidFill>
                <a:schemeClr val="dk1"/>
              </a:solidFill>
              <a:latin typeface="Georgia"/>
              <a:ea typeface="Georgia"/>
              <a:cs typeface="Georgia"/>
              <a:sym typeface="Georgia"/>
            </a:endParaRPr>
          </a:p>
          <a:p>
            <a:pPr indent="0" lvl="0" marL="40005" marR="0" rtl="0" algn="l">
              <a:lnSpc>
                <a:spcPct val="100000"/>
              </a:lnSpc>
              <a:spcBef>
                <a:spcPts val="459"/>
              </a:spcBef>
              <a:spcAft>
                <a:spcPts val="0"/>
              </a:spcAft>
              <a:buNone/>
            </a:pPr>
            <a:r>
              <a:rPr lang="en-US" sz="1450">
                <a:solidFill>
                  <a:schemeClr val="dk1"/>
                </a:solidFill>
                <a:latin typeface="Georgia"/>
                <a:ea typeface="Georgia"/>
                <a:cs typeface="Georgia"/>
                <a:sym typeface="Georgia"/>
              </a:rPr>
              <a:t>Alteração: Página 5, item 1 - foi detalhado onde e por quem é tratado as denúncias.</a:t>
            </a:r>
            <a:endParaRPr sz="1450">
              <a:solidFill>
                <a:schemeClr val="dk1"/>
              </a:solidFill>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2023-05-17T13:04:50Z</dcterms:created>
  <dc:creator>usuario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2019-06-24T00:00:00Z</vt:filetime>
  </property>
  <property fmtid="{D5CDD505-2E9C-101B-9397-08002B2CF9AE}" pid="3" name="Creator">
    <vt:lpwstr>Microsoft® PowerPoint® 2010</vt:lpwstr>
  </property>
  <property fmtid="{D5CDD505-2E9C-101B-9397-08002B2CF9AE}" pid="4" name="LastSaved">
    <vt:filetime>2023-05-17T00:00:00Z</vt:filetime>
  </property>
</Properties>
</file>